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9" r:id="rId3"/>
    <p:sldId id="294" r:id="rId4"/>
    <p:sldId id="290" r:id="rId5"/>
    <p:sldId id="291" r:id="rId6"/>
    <p:sldId id="292" r:id="rId7"/>
    <p:sldId id="286" r:id="rId8"/>
    <p:sldId id="295" r:id="rId9"/>
    <p:sldId id="296" r:id="rId10"/>
    <p:sldId id="297" r:id="rId11"/>
    <p:sldId id="298" r:id="rId12"/>
    <p:sldId id="299" r:id="rId13"/>
    <p:sldId id="293" r:id="rId14"/>
    <p:sldId id="260" r:id="rId1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A9B"/>
    <a:srgbClr val="841125"/>
    <a:srgbClr val="70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Feuil1!$B$23</c:f>
              <c:strCache>
                <c:ptCount val="1"/>
                <c:pt idx="0">
                  <c:v>FPH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Feuil1!$C$23:$D$23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Feuil1!$C$19</c:f>
              <c:strCache>
                <c:ptCount val="1"/>
                <c:pt idx="0">
                  <c:v>Femmes</c:v>
                </c:pt>
              </c:strCache>
            </c:strRef>
          </c:tx>
          <c:val>
            <c:numRef>
              <c:f>Feuil1!$D$19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Femmes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Feuil1!$A$3:$A$10</c:f>
              <c:strCache>
                <c:ptCount val="8"/>
                <c:pt idx="0">
                  <c:v>Médico-sociale</c:v>
                </c:pt>
                <c:pt idx="1">
                  <c:v>Administrative</c:v>
                </c:pt>
                <c:pt idx="2">
                  <c:v>Animation</c:v>
                </c:pt>
                <c:pt idx="3">
                  <c:v>Culturelle</c:v>
                </c:pt>
                <c:pt idx="4">
                  <c:v>Technique</c:v>
                </c:pt>
                <c:pt idx="5">
                  <c:v>Sportive</c:v>
                </c:pt>
                <c:pt idx="6">
                  <c:v>Police</c:v>
                </c:pt>
                <c:pt idx="7">
                  <c:v>Incendie</c:v>
                </c:pt>
              </c:strCache>
            </c:strRef>
          </c:cat>
          <c:val>
            <c:numRef>
              <c:f>Feuil1!$B$3:$B$10</c:f>
              <c:numCache>
                <c:formatCode>0%</c:formatCode>
                <c:ptCount val="8"/>
                <c:pt idx="0">
                  <c:v>0.95</c:v>
                </c:pt>
                <c:pt idx="1">
                  <c:v>0.84</c:v>
                </c:pt>
                <c:pt idx="2">
                  <c:v>0.75</c:v>
                </c:pt>
                <c:pt idx="3">
                  <c:v>0.67</c:v>
                </c:pt>
                <c:pt idx="4">
                  <c:v>0.4</c:v>
                </c:pt>
                <c:pt idx="5">
                  <c:v>0.28000000000000003</c:v>
                </c:pt>
                <c:pt idx="6">
                  <c:v>0.17</c:v>
                </c:pt>
                <c:pt idx="7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Hommes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Feuil1!$A$3:$A$10</c:f>
              <c:strCache>
                <c:ptCount val="8"/>
                <c:pt idx="0">
                  <c:v>Médico-sociale</c:v>
                </c:pt>
                <c:pt idx="1">
                  <c:v>Administrative</c:v>
                </c:pt>
                <c:pt idx="2">
                  <c:v>Animation</c:v>
                </c:pt>
                <c:pt idx="3">
                  <c:v>Culturelle</c:v>
                </c:pt>
                <c:pt idx="4">
                  <c:v>Technique</c:v>
                </c:pt>
                <c:pt idx="5">
                  <c:v>Sportive</c:v>
                </c:pt>
                <c:pt idx="6">
                  <c:v>Police</c:v>
                </c:pt>
                <c:pt idx="7">
                  <c:v>Incendie</c:v>
                </c:pt>
              </c:strCache>
            </c:strRef>
          </c:cat>
          <c:val>
            <c:numRef>
              <c:f>Feuil1!$C$3:$C$10</c:f>
              <c:numCache>
                <c:formatCode>0%</c:formatCode>
                <c:ptCount val="8"/>
                <c:pt idx="0">
                  <c:v>0.05</c:v>
                </c:pt>
                <c:pt idx="1">
                  <c:v>0.16</c:v>
                </c:pt>
                <c:pt idx="2">
                  <c:v>0.25</c:v>
                </c:pt>
                <c:pt idx="3">
                  <c:v>0.33</c:v>
                </c:pt>
                <c:pt idx="4">
                  <c:v>0.6</c:v>
                </c:pt>
                <c:pt idx="5">
                  <c:v>0.72</c:v>
                </c:pt>
                <c:pt idx="6">
                  <c:v>0.83</c:v>
                </c:pt>
                <c:pt idx="7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092480"/>
        <c:axId val="73102464"/>
      </c:barChart>
      <c:catAx>
        <c:axId val="73092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73102464"/>
        <c:crosses val="autoZero"/>
        <c:auto val="1"/>
        <c:lblAlgn val="ctr"/>
        <c:lblOffset val="100"/>
        <c:noMultiLvlLbl val="0"/>
      </c:catAx>
      <c:valAx>
        <c:axId val="731024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3092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Feuil1!$B$20</c:f>
              <c:strCache>
                <c:ptCount val="1"/>
                <c:pt idx="0">
                  <c:v>FPT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Feuil1!$C$19:$D$19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Feuil1!$C$20:$D$20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44722014776893"/>
          <c:y val="0.38937960220512841"/>
          <c:w val="0.21626637534107898"/>
          <c:h val="0.23258441618761455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Feuil1!$B$22</c:f>
              <c:strCache>
                <c:ptCount val="1"/>
                <c:pt idx="0">
                  <c:v>FPE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Feuil1!$C$22:$D$22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Feuil1!$C$19</c:f>
              <c:strCache>
                <c:ptCount val="1"/>
                <c:pt idx="0">
                  <c:v>Femmes</c:v>
                </c:pt>
              </c:strCache>
            </c:strRef>
          </c:tx>
          <c:val>
            <c:numRef>
              <c:f>Feuil1!$D$19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Feuil1!$B$21</c:f>
              <c:strCache>
                <c:ptCount val="1"/>
                <c:pt idx="0">
                  <c:v>Secteur privé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Feuil1!$C$21:$D$21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Feuil1!$C$19</c:f>
              <c:strCache>
                <c:ptCount val="1"/>
                <c:pt idx="0">
                  <c:v>Femmes</c:v>
                </c:pt>
              </c:strCache>
            </c:strRef>
          </c:tx>
          <c:val>
            <c:numRef>
              <c:f>Feuil1!$D$19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89445069366338"/>
          <c:y val="0.31470117959393007"/>
          <c:w val="0.68639795025621797"/>
          <c:h val="0.673277370501101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'Calcul synthèse'!$A$129</c:f>
              <c:strCache>
                <c:ptCount val="1"/>
                <c:pt idx="0">
                  <c:v>Temps complet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;\–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synthèse'!$B$128:$C$128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'Calcul synthèse'!$B$129:$C$129</c:f>
              <c:numCache>
                <c:formatCode>0%</c:formatCode>
                <c:ptCount val="2"/>
                <c:pt idx="0">
                  <c:v>0.94739495798319329</c:v>
                </c:pt>
                <c:pt idx="1">
                  <c:v>0.76654066770637841</c:v>
                </c:pt>
              </c:numCache>
            </c:numRef>
          </c:val>
        </c:ser>
        <c:ser>
          <c:idx val="1"/>
          <c:order val="1"/>
          <c:tx>
            <c:strRef>
              <c:f>'Calcul synthèse'!$A$130</c:f>
              <c:strCache>
                <c:ptCount val="1"/>
                <c:pt idx="0">
                  <c:v>Temps non complet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1.5088988928023694E-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;\–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synthèse'!$B$128:$C$128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'Calcul synthèse'!$B$130:$C$130</c:f>
              <c:numCache>
                <c:formatCode>0%</c:formatCode>
                <c:ptCount val="2"/>
                <c:pt idx="0">
                  <c:v>5.260504201680672E-2</c:v>
                </c:pt>
                <c:pt idx="1">
                  <c:v>0.23345933229362165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007872"/>
        <c:axId val="33021952"/>
      </c:barChart>
      <c:catAx>
        <c:axId val="3300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3021952"/>
        <c:crosses val="autoZero"/>
        <c:auto val="1"/>
        <c:lblAlgn val="ctr"/>
        <c:lblOffset val="100"/>
        <c:noMultiLvlLbl val="0"/>
      </c:catAx>
      <c:valAx>
        <c:axId val="33021952"/>
        <c:scaling>
          <c:orientation val="minMax"/>
          <c:max val="1"/>
          <c:min val="0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33007872"/>
        <c:crosses val="autoZero"/>
        <c:crossBetween val="between"/>
        <c:majorUnit val="0.5"/>
        <c:minorUnit val="0.1"/>
      </c:valAx>
    </c:plotArea>
    <c:legend>
      <c:legendPos val="r"/>
      <c:layout>
        <c:manualLayout>
          <c:xMode val="edge"/>
          <c:yMode val="edge"/>
          <c:x val="0.10963457741156969"/>
          <c:y val="6.0606855961186673E-2"/>
          <c:w val="0.7873765469718762"/>
          <c:h val="0.16666825737691879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8924260541931"/>
          <c:y val="0.33315595165988865"/>
          <c:w val="0.65087400003143359"/>
          <c:h val="0.666844048340111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'Calcul synthèse'!$A$132</c:f>
              <c:strCache>
                <c:ptCount val="1"/>
                <c:pt idx="0">
                  <c:v>Temps plein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;\–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synthèse'!$B$131:$C$131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'Calcul synthèse'!$B$132:$C$132</c:f>
              <c:numCache>
                <c:formatCode>0.00%</c:formatCode>
                <c:ptCount val="2"/>
                <c:pt idx="0">
                  <c:v>0.9701082135887884</c:v>
                </c:pt>
                <c:pt idx="1">
                  <c:v>0.80554501879375151</c:v>
                </c:pt>
              </c:numCache>
            </c:numRef>
          </c:val>
        </c:ser>
        <c:ser>
          <c:idx val="1"/>
          <c:order val="1"/>
          <c:tx>
            <c:strRef>
              <c:f>'Calcul synthèse'!$A$133</c:f>
              <c:strCache>
                <c:ptCount val="1"/>
                <c:pt idx="0">
                  <c:v>Temps partiel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;\–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synthèse'!$B$131:$C$131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'Calcul synthèse'!$B$133:$C$133</c:f>
              <c:numCache>
                <c:formatCode>0.00%</c:formatCode>
                <c:ptCount val="2"/>
                <c:pt idx="0">
                  <c:v>2.9891786411211638E-2</c:v>
                </c:pt>
                <c:pt idx="1">
                  <c:v>0.19445498120624849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121024"/>
        <c:axId val="33122560"/>
      </c:barChart>
      <c:catAx>
        <c:axId val="3312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3122560"/>
        <c:crosses val="autoZero"/>
        <c:auto val="1"/>
        <c:lblAlgn val="ctr"/>
        <c:lblOffset val="100"/>
        <c:noMultiLvlLbl val="0"/>
      </c:catAx>
      <c:valAx>
        <c:axId val="33122560"/>
        <c:scaling>
          <c:orientation val="minMax"/>
          <c:max val="1"/>
          <c:min val="0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33121024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0844158116599063"/>
          <c:y val="0.14084580976673691"/>
          <c:w val="0.50974023701582749"/>
          <c:h val="0.14084580976673691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576507996923363"/>
          <c:y val="0.16510413810214034"/>
          <c:w val="0.50698733655271944"/>
          <c:h val="0.834895958922568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'Calcul synthèse'!$B$151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1"/>
              <c:layout>
                <c:manualLayout>
                  <c:x val="-3.828829032533289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;\–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synthèse'!$A$152:$A$155</c:f>
              <c:strCache>
                <c:ptCount val="4"/>
                <c:pt idx="0">
                  <c:v>Avancement de grade</c:v>
                </c:pt>
                <c:pt idx="1">
                  <c:v>Avancement d'échelon</c:v>
                </c:pt>
                <c:pt idx="2">
                  <c:v>Promotion interne </c:v>
                </c:pt>
                <c:pt idx="3">
                  <c:v>Réussite à un concours ayant entrainé "une nomination stagiaire"</c:v>
                </c:pt>
              </c:strCache>
            </c:strRef>
          </c:cat>
          <c:val>
            <c:numRef>
              <c:f>'Calcul synthèse'!$B$152:$B$155</c:f>
              <c:numCache>
                <c:formatCode>0%</c:formatCode>
                <c:ptCount val="4"/>
                <c:pt idx="0">
                  <c:v>0.35689102564102565</c:v>
                </c:pt>
                <c:pt idx="1">
                  <c:v>0.38555480170233764</c:v>
                </c:pt>
                <c:pt idx="2">
                  <c:v>0.6594911937377691</c:v>
                </c:pt>
                <c:pt idx="3">
                  <c:v>0.35014836795252224</c:v>
                </c:pt>
              </c:numCache>
            </c:numRef>
          </c:val>
        </c:ser>
        <c:ser>
          <c:idx val="1"/>
          <c:order val="1"/>
          <c:tx>
            <c:strRef>
              <c:f>'Calcul synthèse'!$C$151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;\–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synthèse'!$A$152:$A$155</c:f>
              <c:strCache>
                <c:ptCount val="4"/>
                <c:pt idx="0">
                  <c:v>Avancement de grade</c:v>
                </c:pt>
                <c:pt idx="1">
                  <c:v>Avancement d'échelon</c:v>
                </c:pt>
                <c:pt idx="2">
                  <c:v>Promotion interne </c:v>
                </c:pt>
                <c:pt idx="3">
                  <c:v>Réussite à un concours ayant entrainé "une nomination stagiaire"</c:v>
                </c:pt>
              </c:strCache>
            </c:strRef>
          </c:cat>
          <c:val>
            <c:numRef>
              <c:f>'Calcul synthèse'!$C$152:$C$155</c:f>
              <c:numCache>
                <c:formatCode>0%</c:formatCode>
                <c:ptCount val="4"/>
                <c:pt idx="0">
                  <c:v>0.64310897435897441</c:v>
                </c:pt>
                <c:pt idx="1">
                  <c:v>0.61444519829766242</c:v>
                </c:pt>
                <c:pt idx="2">
                  <c:v>0.3405088062622309</c:v>
                </c:pt>
                <c:pt idx="3">
                  <c:v>0.64985163204747776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154176"/>
        <c:axId val="33155712"/>
      </c:barChart>
      <c:catAx>
        <c:axId val="3315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3155712"/>
        <c:crosses val="autoZero"/>
        <c:auto val="1"/>
        <c:lblAlgn val="ctr"/>
        <c:lblOffset val="100"/>
        <c:noMultiLvlLbl val="0"/>
      </c:catAx>
      <c:valAx>
        <c:axId val="33155712"/>
        <c:scaling>
          <c:orientation val="minMax"/>
          <c:max val="1"/>
          <c:min val="0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33154176"/>
        <c:crosses val="autoZero"/>
        <c:crossBetween val="between"/>
        <c:majorUnit val="0.5"/>
        <c:minorUnit val="0.1"/>
      </c:valAx>
    </c:plotArea>
    <c:legend>
      <c:legendPos val="r"/>
      <c:layout>
        <c:manualLayout>
          <c:xMode val="edge"/>
          <c:yMode val="edge"/>
          <c:x val="0.50467433645722237"/>
          <c:y val="4.0983606557377046E-2"/>
          <c:w val="0.42367741496289912"/>
          <c:h val="0.11475409836065575"/>
        </c:manualLayout>
      </c:layout>
      <c:overlay val="1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827135069654796E-2"/>
          <c:y val="0.14767629817197969"/>
          <c:w val="0.79197286493034491"/>
          <c:h val="0.83271030035272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'Calcul synthèse'!$B$181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;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synthèse'!$A$182:$A$184</c:f>
              <c:strCache>
                <c:ptCount val="3"/>
                <c:pt idx="0">
                  <c:v>Catégorie A</c:v>
                </c:pt>
                <c:pt idx="1">
                  <c:v>Catégorie B</c:v>
                </c:pt>
                <c:pt idx="2">
                  <c:v>Catégorie C</c:v>
                </c:pt>
              </c:strCache>
            </c:strRef>
          </c:cat>
          <c:val>
            <c:numRef>
              <c:f>'Calcul synthèse'!$B$182:$B$184</c:f>
              <c:numCache>
                <c:formatCode>0%</c:formatCode>
                <c:ptCount val="3"/>
                <c:pt idx="0">
                  <c:v>0.25306160824104856</c:v>
                </c:pt>
                <c:pt idx="1">
                  <c:v>0.18704246735414196</c:v>
                </c:pt>
                <c:pt idx="2">
                  <c:v>0.15857697429341899</c:v>
                </c:pt>
              </c:numCache>
            </c:numRef>
          </c:val>
        </c:ser>
        <c:ser>
          <c:idx val="1"/>
          <c:order val="1"/>
          <c:tx>
            <c:strRef>
              <c:f>'Calcul synthèse'!$C$181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;0%;;@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 synthèse'!$A$182:$A$184</c:f>
              <c:strCache>
                <c:ptCount val="3"/>
                <c:pt idx="0">
                  <c:v>Catégorie A</c:v>
                </c:pt>
                <c:pt idx="1">
                  <c:v>Catégorie B</c:v>
                </c:pt>
                <c:pt idx="2">
                  <c:v>Catégorie C</c:v>
                </c:pt>
              </c:strCache>
            </c:strRef>
          </c:cat>
          <c:val>
            <c:numRef>
              <c:f>'Calcul synthèse'!$C$182:$C$184</c:f>
              <c:numCache>
                <c:formatCode>0%</c:formatCode>
                <c:ptCount val="3"/>
                <c:pt idx="0">
                  <c:v>0.20310904857327705</c:v>
                </c:pt>
                <c:pt idx="1">
                  <c:v>0.15543503190140956</c:v>
                </c:pt>
                <c:pt idx="2">
                  <c:v>0.13052860698813101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234944"/>
        <c:axId val="33236480"/>
      </c:barChart>
      <c:catAx>
        <c:axId val="3323494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3236480"/>
        <c:crosses val="autoZero"/>
        <c:auto val="1"/>
        <c:lblAlgn val="ctr"/>
        <c:lblOffset val="100"/>
        <c:noMultiLvlLbl val="0"/>
      </c:catAx>
      <c:valAx>
        <c:axId val="33236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234944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767918116818468"/>
          <c:y val="0.34306569343065696"/>
          <c:w val="0.21885584051209905"/>
          <c:h val="0.32846715328467158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0A4204-E75E-47BE-A8A7-53CEB125DDCF}" type="datetimeFigureOut">
              <a:rPr lang="fr-FR"/>
              <a:pPr>
                <a:defRPr/>
              </a:pPr>
              <a:t>10/12/2019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68E4F2-0421-40FA-8172-A8022DE010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8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F86D2F-D408-40D9-8D29-485CBA4DEA1A}" type="datetimeFigureOut">
              <a:rPr lang="fr-FR"/>
              <a:pPr>
                <a:defRPr/>
              </a:pPr>
              <a:t>10/12/2019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1B058D-83F9-48C6-B80E-62ECDD439E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B5DF7-9A9A-4A50-ACBF-3D97F070BAB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6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10D4-0D7E-4ECF-B5E1-7FEBDDCF36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11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C2978-B0B4-4359-B44E-8A6B99F9968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404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hyperlink" Target="https://www.google.fr/url?sa=i&amp;rct=j&amp;q=&amp;esrc=s&amp;source=images&amp;cd=&amp;cad=rja&amp;uact=8&amp;ved=2ahUKEwicyYa1pLzZAhWRLFAKHdivDqkQjRx6BAgAEAY&amp;url=https://www.apprentissage-servicepublic.bzh/contacts/&amp;psig=AOvVaw1IQ1nQIcW3E_NOBcvry0Fc&amp;ust=151948380412132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0"/>
          <a:stretch>
            <a:fillRect/>
          </a:stretch>
        </p:blipFill>
        <p:spPr bwMode="auto">
          <a:xfrm>
            <a:off x="0" y="0"/>
            <a:ext cx="9144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6000" y="3240000"/>
            <a:ext cx="5940000" cy="1368000"/>
          </a:xfrm>
        </p:spPr>
        <p:txBody>
          <a:bodyPr lIns="0" tIns="0" rIns="0" bIns="0" anchor="t">
            <a:norm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/>
          <a:stretch/>
        </p:blipFill>
        <p:spPr bwMode="auto">
          <a:xfrm>
            <a:off x="0" y="0"/>
            <a:ext cx="202069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e 48"/>
          <p:cNvGrpSpPr/>
          <p:nvPr userDrawn="1"/>
        </p:nvGrpSpPr>
        <p:grpSpPr>
          <a:xfrm>
            <a:off x="107504" y="5972175"/>
            <a:ext cx="8928993" cy="822009"/>
            <a:chOff x="107504" y="5972175"/>
            <a:chExt cx="8928993" cy="822009"/>
          </a:xfrm>
        </p:grpSpPr>
        <p:pic>
          <p:nvPicPr>
            <p:cNvPr id="50" name="Picture 2" descr="V:\Communication\6_FondsIconographique\3_BibVisuel\10_AutresLogos\grand logo Aric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96" y="5972175"/>
              <a:ext cx="786518" cy="78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180205"/>
              <a:ext cx="902843" cy="47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Imag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237" y="6144888"/>
              <a:ext cx="443267" cy="54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Image 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704" y="6222739"/>
              <a:ext cx="648614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208" y="6120934"/>
              <a:ext cx="450347" cy="48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1" y="6157721"/>
              <a:ext cx="504056" cy="4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" descr="V:\Communication\6_FondsIconographique\3_BibVisuel\10_AutresLogos\logoADSM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58" y="6073642"/>
              <a:ext cx="679548" cy="583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V:\Communication\6_FondsIconographique\3_BibVisuel\10_AutresLogos\22COTESDARMOR_V2_AMF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925" y="6154201"/>
              <a:ext cx="762887" cy="39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8" descr="V:\Communication\6_FondsIconographique\3_BibVisuel\10_AutresLogos\ADGCF bretagne ok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702" y="6036008"/>
              <a:ext cx="543266" cy="63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Imag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394" y="6092673"/>
              <a:ext cx="580641" cy="701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074099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11560" y="6035471"/>
            <a:ext cx="7129463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6000" y="3240000"/>
            <a:ext cx="5940000" cy="1368000"/>
          </a:xfrm>
        </p:spPr>
        <p:txBody>
          <a:bodyPr lIns="0" tIns="0" rIns="0" bIns="0" anchor="t">
            <a:norm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/>
          <a:stretch/>
        </p:blipFill>
        <p:spPr bwMode="auto">
          <a:xfrm>
            <a:off x="0" y="0"/>
            <a:ext cx="202069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 userDrawn="1"/>
        </p:nvGrpSpPr>
        <p:grpSpPr>
          <a:xfrm>
            <a:off x="107504" y="5972175"/>
            <a:ext cx="8928993" cy="822009"/>
            <a:chOff x="107504" y="5972175"/>
            <a:chExt cx="8928993" cy="822009"/>
          </a:xfrm>
        </p:grpSpPr>
        <p:pic>
          <p:nvPicPr>
            <p:cNvPr id="27" name="Picture 2" descr="V:\Communication\6_FondsIconographique\3_BibVisuel\10_AutresLogos\grand logo Aric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96" y="5972175"/>
              <a:ext cx="786518" cy="78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180205"/>
              <a:ext cx="902843" cy="47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237" y="6144888"/>
              <a:ext cx="443267" cy="54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704" y="6222739"/>
              <a:ext cx="648614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449" y="6125344"/>
              <a:ext cx="450347" cy="48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1" y="6157721"/>
              <a:ext cx="504056" cy="4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 descr="V:\Communication\6_FondsIconographique\3_BibVisuel\10_AutresLogos\logoADSM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58" y="6073642"/>
              <a:ext cx="679548" cy="583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V:\Communication\6_FondsIconographique\3_BibVisuel\10_AutresLogos\22COTESDARMOR_V2_AMF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925" y="6154201"/>
              <a:ext cx="762887" cy="39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V:\Communication\6_FondsIconographique\3_BibVisuel\10_AutresLogos\ADGCF bretagne ok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702" y="6036008"/>
              <a:ext cx="543266" cy="63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 3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394" y="6092673"/>
              <a:ext cx="580641" cy="701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67114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55" y="429647"/>
            <a:ext cx="829326" cy="8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318" y="6165850"/>
            <a:ext cx="7849395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763200"/>
            <a:ext cx="6984776" cy="504000"/>
          </a:xfrm>
        </p:spPr>
        <p:txBody>
          <a:bodyPr lIns="0" tIns="0" rIns="0" bIns="0"/>
          <a:lstStyle>
            <a:lvl1pPr algn="l">
              <a:defRPr sz="3200" b="1">
                <a:solidFill>
                  <a:srgbClr val="357A9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4000" y="1439999"/>
            <a:ext cx="7020000" cy="4680000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latin typeface="Calibri" pitchFamily="34" charset="0"/>
                <a:cs typeface="Calibri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971600" y="6179649"/>
            <a:ext cx="8064896" cy="614535"/>
            <a:chOff x="971600" y="6179649"/>
            <a:chExt cx="8064896" cy="614535"/>
          </a:xfrm>
        </p:grpSpPr>
        <p:pic>
          <p:nvPicPr>
            <p:cNvPr id="34" name="Picture 2" descr="V:\Communication\6_FondsIconographique\3_BibVisuel\10_AutresLogos\grand logo Aric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632" y="6179649"/>
              <a:ext cx="578170" cy="586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e 7"/>
            <p:cNvGrpSpPr/>
            <p:nvPr userDrawn="1"/>
          </p:nvGrpSpPr>
          <p:grpSpPr>
            <a:xfrm>
              <a:off x="971600" y="6227371"/>
              <a:ext cx="8064896" cy="566813"/>
              <a:chOff x="971600" y="6227371"/>
              <a:chExt cx="8064896" cy="56681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67141" y="6343650"/>
                <a:ext cx="720725" cy="215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26" name="Imag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335173"/>
                <a:ext cx="695850" cy="35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Image 3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197" y="6308770"/>
                <a:ext cx="400370" cy="40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 4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9549" y="6366971"/>
                <a:ext cx="585845" cy="21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age 5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9834" y="6290223"/>
                <a:ext cx="406765" cy="365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age 6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9616" y="6318364"/>
                <a:ext cx="356880" cy="310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 descr="V:\Communication\6_FondsIconographique\3_BibVisuel\10_AutresLogos\logoADSM.jp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697" y="6255506"/>
                <a:ext cx="522188" cy="436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7" descr="V:\Communication\6_FondsIconographique\3_BibVisuel\10_AutresLogos\22COTESDARMOR_V2_AMF.jpg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7511" y="6315732"/>
                <a:ext cx="689059" cy="297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V:\Communication\6_FondsIconographique\3_BibVisuel\10_AutresLogos\ADGCF bretagne ok.png"/>
              <p:cNvPicPr>
                <a:picLocks noChangeAspect="1" noChangeArrowheads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8317" y="6227371"/>
                <a:ext cx="365633" cy="473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Image 6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1314" y="6269734"/>
                <a:ext cx="524450" cy="524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46490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088" y="6343650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16013" y="6165850"/>
            <a:ext cx="76327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55" y="429647"/>
            <a:ext cx="829326" cy="8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999" y="1196975"/>
            <a:ext cx="7128813" cy="4923024"/>
          </a:xfrm>
          <a:solidFill>
            <a:srgbClr val="357A9B"/>
          </a:solidFill>
        </p:spPr>
        <p:txBody>
          <a:bodyPr lIns="0" tIns="0" rIns="0" bIns="0"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35" name="Groupe 34"/>
          <p:cNvGrpSpPr/>
          <p:nvPr userDrawn="1"/>
        </p:nvGrpSpPr>
        <p:grpSpPr>
          <a:xfrm>
            <a:off x="971600" y="6179649"/>
            <a:ext cx="8064896" cy="614535"/>
            <a:chOff x="971600" y="6179649"/>
            <a:chExt cx="8064896" cy="614535"/>
          </a:xfrm>
        </p:grpSpPr>
        <p:pic>
          <p:nvPicPr>
            <p:cNvPr id="36" name="Picture 2" descr="V:\Communication\6_FondsIconographique\3_BibVisuel\10_AutresLogos\grand logo Aric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632" y="6179649"/>
              <a:ext cx="578170" cy="586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e 36"/>
            <p:cNvGrpSpPr/>
            <p:nvPr userDrawn="1"/>
          </p:nvGrpSpPr>
          <p:grpSpPr>
            <a:xfrm>
              <a:off x="971600" y="6227371"/>
              <a:ext cx="8064896" cy="566813"/>
              <a:chOff x="971600" y="6227371"/>
              <a:chExt cx="8064896" cy="56681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667141" y="6343650"/>
                <a:ext cx="720725" cy="215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39" name="Imag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335173"/>
                <a:ext cx="695850" cy="35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Image 3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197" y="6308770"/>
                <a:ext cx="400370" cy="40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Image 4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9549" y="6366971"/>
                <a:ext cx="585845" cy="21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Image 5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9834" y="6290223"/>
                <a:ext cx="406765" cy="365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Image 6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9616" y="6318364"/>
                <a:ext cx="356880" cy="310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3" descr="V:\Communication\6_FondsIconographique\3_BibVisuel\10_AutresLogos\logoADSM.jp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697" y="6255506"/>
                <a:ext cx="522188" cy="436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7" descr="V:\Communication\6_FondsIconographique\3_BibVisuel\10_AutresLogos\22COTESDARMOR_V2_AMF.jpg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7511" y="6315732"/>
                <a:ext cx="689059" cy="297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V:\Communication\6_FondsIconographique\3_BibVisuel\10_AutresLogos\ADGCF bretagne ok.png"/>
              <p:cNvPicPr>
                <a:picLocks noChangeAspect="1" noChangeArrowheads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8317" y="6227371"/>
                <a:ext cx="365633" cy="473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Image 46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1314" y="6269734"/>
                <a:ext cx="524450" cy="524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438138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300788" y="4103688"/>
            <a:ext cx="2374900" cy="5699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400" b="1" smtClean="0">
                <a:solidFill>
                  <a:srgbClr val="707172"/>
                </a:solidFill>
                <a:latin typeface="Calibri" pitchFamily="34" charset="0"/>
              </a:rPr>
              <a:t>collectivités</a:t>
            </a:r>
          </a:p>
        </p:txBody>
      </p:sp>
    </p:spTree>
    <p:extLst>
      <p:ext uri="{BB962C8B-B14F-4D97-AF65-F5344CB8AC3E}">
        <p14:creationId xmlns:p14="http://schemas.microsoft.com/office/powerpoint/2010/main" val="2728514994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0"/>
            <a:ext cx="2931920" cy="341285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755576" y="3405508"/>
            <a:ext cx="7772400" cy="14700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titre intercalaire</a:t>
            </a:r>
            <a:endParaRPr lang="fr-FR" dirty="0"/>
          </a:p>
        </p:txBody>
      </p:sp>
      <p:pic>
        <p:nvPicPr>
          <p:cNvPr id="8" name="Picture 2" descr="4 logos mutualisé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37312"/>
            <a:ext cx="39163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ésultat de recherche d'images pour &quot;logo CDG 22&quot;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57" y="260648"/>
            <a:ext cx="208143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7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150EA-90CA-4D57-9495-28FC5499DB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</p:sldLayoutIdLst>
  <p:transition advClick="0" advTm="10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ctrTitle"/>
          </p:nvPr>
        </p:nvSpPr>
        <p:spPr>
          <a:xfrm>
            <a:off x="2195513" y="3284538"/>
            <a:ext cx="6840537" cy="1873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200" dirty="0" smtClean="0"/>
              <a:t>Femmes et Hommes </a:t>
            </a:r>
            <a:br>
              <a:rPr lang="fr-FR" altLang="fr-FR" sz="3200" dirty="0" smtClean="0"/>
            </a:br>
            <a:r>
              <a:rPr lang="fr-FR" altLang="fr-FR" sz="3200" dirty="0" smtClean="0"/>
              <a:t>S’engager dans la vie publique de demain</a:t>
            </a:r>
            <a:br>
              <a:rPr lang="fr-FR" altLang="fr-FR" sz="3200" dirty="0" smtClean="0"/>
            </a:br>
            <a:endParaRPr lang="fr-FR" altLang="fr-FR" sz="3200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00788" y="4953223"/>
            <a:ext cx="2735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</a:rPr>
              <a:t>Le 10 </a:t>
            </a:r>
            <a:r>
              <a:rPr lang="fr-FR" altLang="fr-FR" sz="1600" b="1" dirty="0">
                <a:solidFill>
                  <a:schemeClr val="bg1"/>
                </a:solidFill>
              </a:rPr>
              <a:t>décembre </a:t>
            </a:r>
            <a:r>
              <a:rPr lang="fr-FR" altLang="fr-FR" sz="1600" b="1" dirty="0" smtClean="0">
                <a:solidFill>
                  <a:schemeClr val="bg1"/>
                </a:solidFill>
              </a:rPr>
              <a:t>2019</a:t>
            </a:r>
            <a:endParaRPr lang="fr-FR" altLang="fr-F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984776" cy="504000"/>
          </a:xfrm>
        </p:spPr>
        <p:txBody>
          <a:bodyPr/>
          <a:lstStyle/>
          <a:p>
            <a:r>
              <a:rPr lang="fr-FR" dirty="0"/>
              <a:t>Le temps de travail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19672" y="190638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Répartition des emplois à temps complet ou non complet</a:t>
            </a:r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68144" y="190638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Répartition des emplois à temps plein ou à temps partiel</a:t>
            </a:r>
            <a:endParaRPr lang="fr-FR" sz="1400" b="1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51224"/>
              </p:ext>
            </p:extLst>
          </p:nvPr>
        </p:nvGraphicFramePr>
        <p:xfrm>
          <a:off x="899592" y="2708920"/>
          <a:ext cx="4320480" cy="255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933451"/>
              </p:ext>
            </p:extLst>
          </p:nvPr>
        </p:nvGraphicFramePr>
        <p:xfrm>
          <a:off x="5182479" y="2492896"/>
          <a:ext cx="3960440" cy="286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09426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984776" cy="504000"/>
          </a:xfrm>
        </p:spPr>
        <p:txBody>
          <a:bodyPr/>
          <a:lstStyle/>
          <a:p>
            <a:r>
              <a:rPr lang="fr-FR" dirty="0"/>
              <a:t>La carrière et la rémunération</a:t>
            </a:r>
          </a:p>
        </p:txBody>
      </p:sp>
      <p:graphicFrame>
        <p:nvGraphicFramePr>
          <p:cNvPr id="4" name="evol_carrier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121149"/>
              </p:ext>
            </p:extLst>
          </p:nvPr>
        </p:nvGraphicFramePr>
        <p:xfrm>
          <a:off x="899592" y="1584348"/>
          <a:ext cx="51125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360301" y="233665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Evolution de carrière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355907" y="4741693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Part des primes sur les rémunérations annuelles brutes des fonctionnaires</a:t>
            </a:r>
            <a:endParaRPr lang="fr-FR" sz="1400" b="1" dirty="0"/>
          </a:p>
        </p:txBody>
      </p:sp>
      <p:graphicFrame>
        <p:nvGraphicFramePr>
          <p:cNvPr id="7" name="primfonc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4255"/>
              </p:ext>
            </p:extLst>
          </p:nvPr>
        </p:nvGraphicFramePr>
        <p:xfrm>
          <a:off x="1043608" y="4293096"/>
          <a:ext cx="5040560" cy="182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577993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i="1" dirty="0" smtClean="0">
              <a:solidFill>
                <a:prstClr val="black"/>
              </a:solidFill>
            </a:endParaRPr>
          </a:p>
          <a:p>
            <a:r>
              <a:rPr lang="fr-FR" sz="1800" i="1" dirty="0" smtClean="0">
                <a:solidFill>
                  <a:prstClr val="black"/>
                </a:solidFill>
              </a:rPr>
              <a:t>Annie LE HOUEROU, </a:t>
            </a:r>
            <a:r>
              <a:rPr lang="fr-FR" sz="1800" b="0" i="1" dirty="0" smtClean="0">
                <a:solidFill>
                  <a:prstClr val="black"/>
                </a:solidFill>
              </a:rPr>
              <a:t>Déléguée aux </a:t>
            </a:r>
            <a:r>
              <a:rPr lang="fr-FR" sz="1800" b="0" i="1" dirty="0">
                <a:solidFill>
                  <a:prstClr val="black"/>
                </a:solidFill>
              </a:rPr>
              <a:t>droits des femmes et à l'égalité femmes-hommes à la Préfecture </a:t>
            </a:r>
            <a:r>
              <a:rPr lang="fr-FR" sz="1800" b="0" i="1" dirty="0" smtClean="0">
                <a:solidFill>
                  <a:prstClr val="black"/>
                </a:solidFill>
              </a:rPr>
              <a:t>des Côtes </a:t>
            </a:r>
            <a:r>
              <a:rPr lang="fr-FR" sz="1800" b="0" i="1" dirty="0" smtClean="0">
                <a:solidFill>
                  <a:prstClr val="black"/>
                </a:solidFill>
              </a:rPr>
              <a:t>d’Armor</a:t>
            </a:r>
          </a:p>
          <a:p>
            <a:pPr lvl="0"/>
            <a:r>
              <a:rPr lang="fr-FR" sz="1800" i="1" dirty="0">
                <a:solidFill>
                  <a:prstClr val="black"/>
                </a:solidFill>
              </a:rPr>
              <a:t>Anne PATAULT, </a:t>
            </a:r>
            <a:r>
              <a:rPr lang="fr-FR" sz="1800" b="0" i="1" dirty="0">
                <a:solidFill>
                  <a:prstClr val="black"/>
                </a:solidFill>
              </a:rPr>
              <a:t>Vice-Présidente à l’égalité et à l’innovation sociale au Conseil régional de Bretagne</a:t>
            </a:r>
          </a:p>
          <a:p>
            <a:r>
              <a:rPr lang="fr-FR" sz="1800" i="1" dirty="0">
                <a:solidFill>
                  <a:prstClr val="black"/>
                </a:solidFill>
              </a:rPr>
              <a:t>Nolwenn LE CRANN, </a:t>
            </a:r>
            <a:r>
              <a:rPr lang="fr-FR" sz="1800" b="0" i="1" dirty="0">
                <a:solidFill>
                  <a:prstClr val="black"/>
                </a:solidFill>
              </a:rPr>
              <a:t>Vice-présidente de Quimperlé communauté en charge de la culture bretonne, du lien territorial et des formations</a:t>
            </a:r>
          </a:p>
          <a:p>
            <a:pPr lvl="0"/>
            <a:r>
              <a:rPr lang="fr-FR" sz="1800" i="1" dirty="0" smtClean="0">
                <a:solidFill>
                  <a:prstClr val="black"/>
                </a:solidFill>
              </a:rPr>
              <a:t>Laurence </a:t>
            </a:r>
            <a:r>
              <a:rPr lang="fr-FR" sz="1800" i="1" dirty="0">
                <a:solidFill>
                  <a:prstClr val="black"/>
                </a:solidFill>
              </a:rPr>
              <a:t>PENHOUET, </a:t>
            </a:r>
            <a:r>
              <a:rPr lang="fr-FR" sz="1800" b="0" i="1" dirty="0">
                <a:solidFill>
                  <a:prstClr val="black"/>
                </a:solidFill>
              </a:rPr>
              <a:t>Vice-présidente de l’ADGCF Bretagne</a:t>
            </a:r>
            <a:endParaRPr lang="fr-FR" sz="1800" i="1" dirty="0">
              <a:solidFill>
                <a:prstClr val="black"/>
              </a:solidFill>
            </a:endParaRPr>
          </a:p>
          <a:p>
            <a:r>
              <a:rPr lang="fr-FR" sz="1800" i="1" dirty="0" smtClean="0">
                <a:solidFill>
                  <a:prstClr val="black"/>
                </a:solidFill>
              </a:rPr>
              <a:t>Jean-Jacques </a:t>
            </a:r>
            <a:r>
              <a:rPr lang="fr-FR" sz="1800" i="1" dirty="0">
                <a:solidFill>
                  <a:prstClr val="black"/>
                </a:solidFill>
              </a:rPr>
              <a:t>BERNARD, </a:t>
            </a:r>
            <a:r>
              <a:rPr lang="fr-FR" sz="1800" b="0" i="1" dirty="0">
                <a:solidFill>
                  <a:prstClr val="black"/>
                </a:solidFill>
              </a:rPr>
              <a:t>Président du </a:t>
            </a:r>
            <a:r>
              <a:rPr lang="fr-FR" sz="1800" b="0" i="1" dirty="0" smtClean="0">
                <a:solidFill>
                  <a:prstClr val="black"/>
                </a:solidFill>
              </a:rPr>
              <a:t>CDG35</a:t>
            </a:r>
          </a:p>
          <a:p>
            <a:r>
              <a:rPr lang="fr-FR" sz="1800" i="1" dirty="0" smtClean="0">
                <a:solidFill>
                  <a:prstClr val="black"/>
                </a:solidFill>
              </a:rPr>
              <a:t>Loïc CAURET, </a:t>
            </a:r>
            <a:r>
              <a:rPr lang="fr-FR" sz="1800" b="0" i="1" dirty="0" smtClean="0">
                <a:solidFill>
                  <a:prstClr val="black"/>
                </a:solidFill>
              </a:rPr>
              <a:t>Président du CDG22</a:t>
            </a:r>
            <a:endParaRPr lang="fr-FR" sz="1800" b="0" i="1" dirty="0">
              <a:solidFill>
                <a:prstClr val="black"/>
              </a:solidFill>
            </a:endParaRPr>
          </a:p>
          <a:p>
            <a:pPr lvl="0"/>
            <a:endParaRPr lang="fr-FR" sz="1800" i="1" dirty="0">
              <a:solidFill>
                <a:prstClr val="black"/>
              </a:solidFill>
            </a:endParaRPr>
          </a:p>
          <a:p>
            <a:pPr lvl="0"/>
            <a:endParaRPr lang="fr-FR" sz="1900" b="0" i="1" dirty="0">
              <a:solidFill>
                <a:prstClr val="black"/>
              </a:solidFill>
            </a:endParaRPr>
          </a:p>
          <a:p>
            <a:pPr lvl="0"/>
            <a:r>
              <a:rPr lang="fr-FR" sz="1900" b="0" i="1" u="sng" dirty="0">
                <a:solidFill>
                  <a:prstClr val="black"/>
                </a:solidFill>
              </a:rPr>
              <a:t>Animation</a:t>
            </a:r>
            <a:r>
              <a:rPr lang="fr-FR" sz="1900" b="0" dirty="0">
                <a:solidFill>
                  <a:prstClr val="black"/>
                </a:solidFill>
              </a:rPr>
              <a:t> </a:t>
            </a:r>
            <a:r>
              <a:rPr lang="fr-FR" sz="1900" b="0" i="1" dirty="0">
                <a:solidFill>
                  <a:prstClr val="black"/>
                </a:solidFill>
              </a:rPr>
              <a:t>: </a:t>
            </a:r>
            <a:r>
              <a:rPr lang="fr-FR" sz="1900" i="1" dirty="0" smtClean="0">
                <a:solidFill>
                  <a:prstClr val="black"/>
                </a:solidFill>
              </a:rPr>
              <a:t>Edith MERRANT, </a:t>
            </a:r>
            <a:r>
              <a:rPr lang="fr-FR" sz="1800" b="0" i="1" dirty="0">
                <a:solidFill>
                  <a:prstClr val="black"/>
                </a:solidFill>
              </a:rPr>
              <a:t>Directrice Générale Adjointe du CDG22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501119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l’après-midi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fr-FR" dirty="0" smtClean="0">
              <a:solidFill>
                <a:srgbClr val="90CCD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 smtClean="0">
                <a:solidFill>
                  <a:srgbClr val="90CCDC"/>
                </a:solidFill>
              </a:rPr>
              <a:t>Ateliers de 13h45 à 16h45</a:t>
            </a:r>
            <a:endParaRPr lang="fr-FR" dirty="0">
              <a:solidFill>
                <a:srgbClr val="90CCDC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fr-FR" dirty="0">
              <a:solidFill>
                <a:srgbClr val="90CCDC"/>
              </a:solidFill>
            </a:endParaRPr>
          </a:p>
          <a:p>
            <a:pPr lvl="0">
              <a:spcBef>
                <a:spcPts val="0"/>
              </a:spcBef>
            </a:pPr>
            <a:r>
              <a:rPr lang="fr-FR" sz="1800" dirty="0">
                <a:solidFill>
                  <a:prstClr val="black"/>
                </a:solidFill>
              </a:rPr>
              <a:t>« </a:t>
            </a:r>
            <a:r>
              <a:rPr lang="fr-FR" sz="1800" dirty="0" smtClean="0">
                <a:solidFill>
                  <a:prstClr val="black"/>
                </a:solidFill>
              </a:rPr>
              <a:t>Quelle égalité femmes-hommes chez les élus bretons?» </a:t>
            </a:r>
            <a:endParaRPr lang="fr-FR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  <a:sym typeface="Wingdings" panose="05000000000000000000" pitchFamily="2" charset="2"/>
              </a:rPr>
              <a:t>Partenariats AMF, ARIC</a:t>
            </a:r>
            <a:endParaRPr lang="fr-FR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fr-FR" sz="18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fr-FR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fr-FR" sz="1800" dirty="0" smtClean="0">
                <a:solidFill>
                  <a:prstClr val="black"/>
                </a:solidFill>
              </a:rPr>
              <a:t>«</a:t>
            </a:r>
            <a:r>
              <a:rPr lang="fr-FR" sz="1800" dirty="0">
                <a:solidFill>
                  <a:prstClr val="black"/>
                </a:solidFill>
              </a:rPr>
              <a:t> </a:t>
            </a:r>
            <a:r>
              <a:rPr lang="fr-FR" sz="1800" dirty="0" smtClean="0">
                <a:solidFill>
                  <a:prstClr val="black"/>
                </a:solidFill>
              </a:rPr>
              <a:t>Réussir la relation directeur d’intercommunalité et secrétaire de mairie/DGS de commune</a:t>
            </a:r>
            <a:endParaRPr lang="fr-FR" sz="18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dirty="0" smtClean="0">
                <a:solidFill>
                  <a:prstClr val="black"/>
                </a:solidFill>
                <a:sym typeface="Wingdings" panose="05000000000000000000" pitchFamily="2" charset="2"/>
              </a:rPr>
              <a:t>Partenariats </a:t>
            </a:r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ADGCF </a:t>
            </a:r>
            <a:r>
              <a:rPr lang="fr-FR" dirty="0" smtClean="0">
                <a:solidFill>
                  <a:prstClr val="black"/>
                </a:solidFill>
                <a:sym typeface="Wingdings" panose="05000000000000000000" pitchFamily="2" charset="2"/>
              </a:rPr>
              <a:t>Bretagne, ADSM 22</a:t>
            </a:r>
            <a:endParaRPr lang="fr-FR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fr-FR" dirty="0" smtClean="0">
              <a:solidFill>
                <a:srgbClr val="90CCDC"/>
              </a:solidFill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7316659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Mot </a:t>
            </a:r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d’accueil</a:t>
            </a: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---</a:t>
            </a: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Rémy Moulin</a:t>
            </a: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Maire </a:t>
            </a:r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de </a:t>
            </a:r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Ploufragan</a:t>
            </a:r>
            <a:endParaRPr lang="fr-FR" altLang="fr-FR" dirty="0">
              <a:solidFill>
                <a:prstClr val="white"/>
              </a:solidFill>
              <a:ea typeface="Calibri" pitchFamily="34" charset="0"/>
            </a:endParaRPr>
          </a:p>
          <a:p>
            <a:pPr lvl="0"/>
            <a:endParaRPr lang="fr-FR" altLang="fr-FR" dirty="0">
              <a:solidFill>
                <a:prstClr val="white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7206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Mot </a:t>
            </a:r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d’accueil</a:t>
            </a: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---</a:t>
            </a: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Christine </a:t>
            </a:r>
            <a:r>
              <a:rPr lang="fr-FR" altLang="fr-FR" dirty="0" err="1" smtClean="0">
                <a:solidFill>
                  <a:prstClr val="white"/>
                </a:solidFill>
                <a:ea typeface="Calibri" pitchFamily="34" charset="0"/>
              </a:rPr>
              <a:t>Orain-Grovalet</a:t>
            </a:r>
            <a:endParaRPr lang="fr-FR" altLang="fr-FR" dirty="0" smtClean="0">
              <a:solidFill>
                <a:prstClr val="white"/>
              </a:solidFill>
              <a:ea typeface="Calibri" pitchFamily="34" charset="0"/>
            </a:endParaRP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1</a:t>
            </a:r>
            <a:r>
              <a:rPr lang="fr-FR" altLang="fr-FR" baseline="30000" dirty="0" smtClean="0">
                <a:solidFill>
                  <a:prstClr val="white"/>
                </a:solidFill>
                <a:ea typeface="Calibri" pitchFamily="34" charset="0"/>
              </a:rPr>
              <a:t>ère</a:t>
            </a:r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 adjointe à la mairie </a:t>
            </a:r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de </a:t>
            </a:r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Ploufragan</a:t>
            </a:r>
            <a:endParaRPr lang="fr-FR" altLang="fr-FR" dirty="0">
              <a:solidFill>
                <a:prstClr val="white"/>
              </a:solidFill>
              <a:ea typeface="Calibri" pitchFamily="34" charset="0"/>
            </a:endParaRPr>
          </a:p>
          <a:p>
            <a:pPr lvl="0"/>
            <a:endParaRPr lang="fr-FR" altLang="fr-FR" dirty="0">
              <a:solidFill>
                <a:prstClr val="white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964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Propos </a:t>
            </a:r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introductifs</a:t>
            </a:r>
          </a:p>
          <a:p>
            <a:pPr lvl="0"/>
            <a:endParaRPr lang="fr-FR" altLang="fr-FR" sz="2400" dirty="0">
              <a:solidFill>
                <a:prstClr val="white"/>
              </a:solidFill>
              <a:ea typeface="Calibri" pitchFamily="34" charset="0"/>
            </a:endParaRP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Loïc </a:t>
            </a:r>
            <a:r>
              <a:rPr lang="fr-FR" altLang="fr-FR" dirty="0" err="1" smtClean="0">
                <a:solidFill>
                  <a:prstClr val="white"/>
                </a:solidFill>
                <a:ea typeface="Calibri" pitchFamily="34" charset="0"/>
              </a:rPr>
              <a:t>Cauret</a:t>
            </a:r>
            <a:endParaRPr lang="fr-FR" altLang="fr-FR" dirty="0" smtClean="0">
              <a:solidFill>
                <a:prstClr val="white"/>
              </a:solidFill>
              <a:ea typeface="Calibri" pitchFamily="34" charset="0"/>
            </a:endParaRPr>
          </a:p>
          <a:p>
            <a:pPr lvl="0"/>
            <a:r>
              <a:rPr lang="fr-FR" altLang="fr-FR" sz="2400" dirty="0" smtClean="0">
                <a:solidFill>
                  <a:prstClr val="white"/>
                </a:solidFill>
                <a:ea typeface="Calibri" pitchFamily="34" charset="0"/>
              </a:rPr>
              <a:t>Président </a:t>
            </a:r>
            <a:r>
              <a:rPr lang="fr-FR" altLang="fr-FR" sz="2400" dirty="0">
                <a:solidFill>
                  <a:prstClr val="white"/>
                </a:solidFill>
                <a:ea typeface="Calibri" pitchFamily="34" charset="0"/>
              </a:rPr>
              <a:t>du </a:t>
            </a:r>
            <a:r>
              <a:rPr lang="fr-FR" altLang="fr-FR" sz="2400" dirty="0" smtClean="0">
                <a:solidFill>
                  <a:prstClr val="white"/>
                </a:solidFill>
                <a:ea typeface="Calibri" pitchFamily="34" charset="0"/>
              </a:rPr>
              <a:t>CDG22 </a:t>
            </a:r>
            <a:r>
              <a:rPr lang="fr-FR" altLang="fr-FR" sz="2400" dirty="0">
                <a:solidFill>
                  <a:prstClr val="white"/>
                </a:solidFill>
                <a:ea typeface="Calibri" pitchFamily="34" charset="0"/>
              </a:rPr>
              <a:t>et de Lamballe</a:t>
            </a:r>
          </a:p>
          <a:p>
            <a:pPr lvl="0"/>
            <a:r>
              <a:rPr lang="fr-FR" altLang="fr-FR" sz="2400" dirty="0">
                <a:solidFill>
                  <a:prstClr val="white"/>
                </a:solidFill>
                <a:ea typeface="Calibri" pitchFamily="34" charset="0"/>
              </a:rPr>
              <a:t>Terre et </a:t>
            </a:r>
            <a:r>
              <a:rPr lang="fr-FR" altLang="fr-FR" sz="2400" dirty="0" smtClean="0">
                <a:solidFill>
                  <a:prstClr val="white"/>
                </a:solidFill>
                <a:ea typeface="Calibri" pitchFamily="34" charset="0"/>
              </a:rPr>
              <a:t>Mer </a:t>
            </a:r>
          </a:p>
          <a:p>
            <a:pPr lvl="0"/>
            <a:endParaRPr lang="fr-FR" altLang="fr-FR" sz="2400" dirty="0">
              <a:solidFill>
                <a:prstClr val="white"/>
              </a:solidFill>
              <a:ea typeface="Calibri" pitchFamily="34" charset="0"/>
            </a:endParaRPr>
          </a:p>
          <a:p>
            <a:pPr lvl="0"/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Danielle Charles-Le </a:t>
            </a:r>
            <a:r>
              <a:rPr lang="fr-FR" altLang="fr-FR" dirty="0" err="1" smtClean="0">
                <a:solidFill>
                  <a:prstClr val="white"/>
                </a:solidFill>
                <a:ea typeface="Calibri" pitchFamily="34" charset="0"/>
              </a:rPr>
              <a:t>Bihan</a:t>
            </a:r>
            <a:endParaRPr lang="fr-FR" altLang="fr-FR" dirty="0">
              <a:solidFill>
                <a:prstClr val="white"/>
              </a:solidFill>
              <a:ea typeface="Calibri" pitchFamily="34" charset="0"/>
            </a:endParaRPr>
          </a:p>
          <a:p>
            <a:pPr lvl="0"/>
            <a:r>
              <a:rPr lang="fr-FR" altLang="fr-FR" sz="2400" dirty="0" smtClean="0">
                <a:solidFill>
                  <a:prstClr val="white"/>
                </a:solidFill>
                <a:ea typeface="Calibri" pitchFamily="34" charset="0"/>
              </a:rPr>
              <a:t>Professeure </a:t>
            </a:r>
            <a:r>
              <a:rPr lang="fr-FR" altLang="fr-FR" sz="2400" dirty="0">
                <a:solidFill>
                  <a:prstClr val="white"/>
                </a:solidFill>
                <a:ea typeface="Calibri" pitchFamily="34" charset="0"/>
              </a:rPr>
              <a:t>de Droit Public à l’Université Rennes 2,</a:t>
            </a:r>
          </a:p>
          <a:p>
            <a:pPr lvl="0"/>
            <a:r>
              <a:rPr lang="fr-FR" altLang="fr-FR" sz="2400" dirty="0">
                <a:solidFill>
                  <a:prstClr val="white"/>
                </a:solidFill>
                <a:ea typeface="Calibri" pitchFamily="34" charset="0"/>
              </a:rPr>
              <a:t>Chaire européenne Jean </a:t>
            </a:r>
            <a:r>
              <a:rPr lang="fr-FR" altLang="fr-FR" sz="2400" dirty="0" smtClean="0">
                <a:solidFill>
                  <a:prstClr val="white"/>
                </a:solidFill>
                <a:ea typeface="Calibri" pitchFamily="34" charset="0"/>
              </a:rPr>
              <a:t>Monnet</a:t>
            </a:r>
            <a:endParaRPr lang="fr-FR" altLang="fr-FR" sz="2400" dirty="0">
              <a:solidFill>
                <a:prstClr val="white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3567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Témoignages vidéo d’élus </a:t>
            </a:r>
          </a:p>
          <a:p>
            <a:pPr lvl="0"/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et de fonctionnaires</a:t>
            </a:r>
          </a:p>
        </p:txBody>
      </p:sp>
    </p:spTree>
    <p:extLst>
      <p:ext uri="{BB962C8B-B14F-4D97-AF65-F5344CB8AC3E}">
        <p14:creationId xmlns:p14="http://schemas.microsoft.com/office/powerpoint/2010/main" val="160025982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fr-FR" dirty="0">
                <a:solidFill>
                  <a:prstClr val="white"/>
                </a:solidFill>
                <a:ea typeface="Calibri" pitchFamily="34" charset="0"/>
              </a:rPr>
              <a:t>Table </a:t>
            </a:r>
            <a:r>
              <a:rPr lang="fr-FR" altLang="fr-FR" dirty="0" smtClean="0">
                <a:solidFill>
                  <a:prstClr val="white"/>
                </a:solidFill>
                <a:ea typeface="Calibri" pitchFamily="34" charset="0"/>
              </a:rPr>
              <a:t>ronde</a:t>
            </a:r>
          </a:p>
          <a:p>
            <a:pPr lvl="0"/>
            <a:r>
              <a:rPr lang="fr-FR" altLang="fr-FR" sz="2800" i="1" dirty="0" smtClean="0">
                <a:solidFill>
                  <a:prstClr val="white"/>
                </a:solidFill>
                <a:ea typeface="Calibri" pitchFamily="34" charset="0"/>
              </a:rPr>
              <a:t>Des politiques publiques pour réduire </a:t>
            </a:r>
          </a:p>
          <a:p>
            <a:pPr lvl="0"/>
            <a:r>
              <a:rPr lang="fr-FR" altLang="fr-FR" sz="2800" i="1" dirty="0" smtClean="0">
                <a:solidFill>
                  <a:prstClr val="white"/>
                </a:solidFill>
                <a:ea typeface="Calibri" pitchFamily="34" charset="0"/>
              </a:rPr>
              <a:t>les écarts femmes-hommes</a:t>
            </a:r>
            <a:endParaRPr lang="fr-FR" altLang="fr-FR" sz="2800" i="1" dirty="0">
              <a:solidFill>
                <a:prstClr val="white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792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i="1" dirty="0" smtClean="0">
              <a:solidFill>
                <a:prstClr val="black"/>
              </a:solidFill>
            </a:endParaRPr>
          </a:p>
          <a:p>
            <a:r>
              <a:rPr lang="fr-FR" sz="1800" i="1" dirty="0" smtClean="0">
                <a:solidFill>
                  <a:prstClr val="black"/>
                </a:solidFill>
              </a:rPr>
              <a:t>Annie LE HOUEROU, </a:t>
            </a:r>
            <a:r>
              <a:rPr lang="fr-FR" sz="1800" b="0" i="1" dirty="0" smtClean="0">
                <a:solidFill>
                  <a:prstClr val="black"/>
                </a:solidFill>
              </a:rPr>
              <a:t>Déléguée aux </a:t>
            </a:r>
            <a:r>
              <a:rPr lang="fr-FR" sz="1800" b="0" i="1" dirty="0">
                <a:solidFill>
                  <a:prstClr val="black"/>
                </a:solidFill>
              </a:rPr>
              <a:t>droits des femmes et à l'égalité femmes-hommes à la Préfecture </a:t>
            </a:r>
            <a:r>
              <a:rPr lang="fr-FR" sz="1800" b="0" i="1" dirty="0" smtClean="0">
                <a:solidFill>
                  <a:prstClr val="black"/>
                </a:solidFill>
              </a:rPr>
              <a:t>des Côtes </a:t>
            </a:r>
            <a:r>
              <a:rPr lang="fr-FR" sz="1800" b="0" i="1" dirty="0" smtClean="0">
                <a:solidFill>
                  <a:prstClr val="black"/>
                </a:solidFill>
              </a:rPr>
              <a:t>d’Armor</a:t>
            </a:r>
          </a:p>
          <a:p>
            <a:pPr lvl="0"/>
            <a:r>
              <a:rPr lang="fr-FR" sz="1800" i="1" dirty="0">
                <a:solidFill>
                  <a:prstClr val="black"/>
                </a:solidFill>
              </a:rPr>
              <a:t>Anne PATAULT, </a:t>
            </a:r>
            <a:r>
              <a:rPr lang="fr-FR" sz="1800" b="0" i="1" dirty="0">
                <a:solidFill>
                  <a:prstClr val="black"/>
                </a:solidFill>
              </a:rPr>
              <a:t>Vice-Présidente à l’égalité et à l’innovation sociale au Conseil régional de Bretagne</a:t>
            </a:r>
          </a:p>
          <a:p>
            <a:r>
              <a:rPr lang="fr-FR" sz="1800" i="1" dirty="0">
                <a:solidFill>
                  <a:prstClr val="black"/>
                </a:solidFill>
              </a:rPr>
              <a:t>Nolwenn LE CRANN, </a:t>
            </a:r>
            <a:r>
              <a:rPr lang="fr-FR" sz="1800" b="0" i="1" dirty="0">
                <a:solidFill>
                  <a:prstClr val="black"/>
                </a:solidFill>
              </a:rPr>
              <a:t>Vice-présidente de Quimperlé communauté en charge de la culture bretonne, du lien territorial et des formations</a:t>
            </a:r>
          </a:p>
          <a:p>
            <a:pPr lvl="0"/>
            <a:r>
              <a:rPr lang="fr-FR" sz="1800" i="1" dirty="0" smtClean="0">
                <a:solidFill>
                  <a:prstClr val="black"/>
                </a:solidFill>
              </a:rPr>
              <a:t>Laurence </a:t>
            </a:r>
            <a:r>
              <a:rPr lang="fr-FR" sz="1800" i="1" dirty="0">
                <a:solidFill>
                  <a:prstClr val="black"/>
                </a:solidFill>
              </a:rPr>
              <a:t>PENHOUET, </a:t>
            </a:r>
            <a:r>
              <a:rPr lang="fr-FR" sz="1800" b="0" i="1" dirty="0">
                <a:solidFill>
                  <a:prstClr val="black"/>
                </a:solidFill>
              </a:rPr>
              <a:t>Vice-présidente de l’ADGCF Bretagne</a:t>
            </a:r>
            <a:endParaRPr lang="fr-FR" sz="1800" i="1" dirty="0">
              <a:solidFill>
                <a:prstClr val="black"/>
              </a:solidFill>
            </a:endParaRPr>
          </a:p>
          <a:p>
            <a:r>
              <a:rPr lang="fr-FR" sz="1800" i="1" dirty="0" smtClean="0">
                <a:solidFill>
                  <a:prstClr val="black"/>
                </a:solidFill>
              </a:rPr>
              <a:t>Jean-Jacques </a:t>
            </a:r>
            <a:r>
              <a:rPr lang="fr-FR" sz="1800" i="1" dirty="0">
                <a:solidFill>
                  <a:prstClr val="black"/>
                </a:solidFill>
              </a:rPr>
              <a:t>BERNARD, </a:t>
            </a:r>
            <a:r>
              <a:rPr lang="fr-FR" sz="1800" b="0" i="1" dirty="0">
                <a:solidFill>
                  <a:prstClr val="black"/>
                </a:solidFill>
              </a:rPr>
              <a:t>Président du </a:t>
            </a:r>
            <a:r>
              <a:rPr lang="fr-FR" sz="1800" b="0" i="1" dirty="0" smtClean="0">
                <a:solidFill>
                  <a:prstClr val="black"/>
                </a:solidFill>
              </a:rPr>
              <a:t>CDG35</a:t>
            </a:r>
          </a:p>
          <a:p>
            <a:r>
              <a:rPr lang="fr-FR" sz="1800" i="1" dirty="0">
                <a:solidFill>
                  <a:prstClr val="black"/>
                </a:solidFill>
              </a:rPr>
              <a:t>Loïc CAURET, </a:t>
            </a:r>
            <a:r>
              <a:rPr lang="fr-FR" sz="1800" b="0" i="1" dirty="0">
                <a:solidFill>
                  <a:prstClr val="black"/>
                </a:solidFill>
              </a:rPr>
              <a:t>Président du </a:t>
            </a:r>
            <a:r>
              <a:rPr lang="fr-FR" sz="1800" b="0" i="1" dirty="0" smtClean="0">
                <a:solidFill>
                  <a:prstClr val="black"/>
                </a:solidFill>
              </a:rPr>
              <a:t>CDG22</a:t>
            </a:r>
            <a:endParaRPr lang="fr-FR" sz="1800" b="0" i="1" dirty="0">
              <a:solidFill>
                <a:prstClr val="black"/>
              </a:solidFill>
            </a:endParaRPr>
          </a:p>
          <a:p>
            <a:pPr lvl="0"/>
            <a:endParaRPr lang="fr-FR" sz="1800" i="1" dirty="0">
              <a:solidFill>
                <a:prstClr val="black"/>
              </a:solidFill>
            </a:endParaRPr>
          </a:p>
          <a:p>
            <a:pPr lvl="0"/>
            <a:endParaRPr lang="fr-FR" sz="1900" b="0" i="1" dirty="0">
              <a:solidFill>
                <a:prstClr val="black"/>
              </a:solidFill>
            </a:endParaRPr>
          </a:p>
          <a:p>
            <a:pPr lvl="0"/>
            <a:r>
              <a:rPr lang="fr-FR" sz="1900" b="0" i="1" u="sng" dirty="0">
                <a:solidFill>
                  <a:prstClr val="black"/>
                </a:solidFill>
              </a:rPr>
              <a:t>Animation</a:t>
            </a:r>
            <a:r>
              <a:rPr lang="fr-FR" sz="1900" b="0" dirty="0">
                <a:solidFill>
                  <a:prstClr val="black"/>
                </a:solidFill>
              </a:rPr>
              <a:t> </a:t>
            </a:r>
            <a:r>
              <a:rPr lang="fr-FR" sz="1900" b="0" i="1" dirty="0">
                <a:solidFill>
                  <a:prstClr val="black"/>
                </a:solidFill>
              </a:rPr>
              <a:t>: </a:t>
            </a:r>
            <a:r>
              <a:rPr lang="fr-FR" sz="1900" i="1" dirty="0" smtClean="0">
                <a:solidFill>
                  <a:prstClr val="black"/>
                </a:solidFill>
              </a:rPr>
              <a:t>Edith MERRANT, </a:t>
            </a:r>
            <a:r>
              <a:rPr lang="fr-FR" sz="1800" b="0" i="1" dirty="0">
                <a:solidFill>
                  <a:prstClr val="black"/>
                </a:solidFill>
              </a:rPr>
              <a:t>Directrice Générale Adjointe du CDG22</a:t>
            </a:r>
          </a:p>
          <a:p>
            <a:endParaRPr lang="fr-FR" dirty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chiffres sur les inégalités dans la FPT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140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984776" cy="504000"/>
          </a:xfrm>
        </p:spPr>
        <p:txBody>
          <a:bodyPr/>
          <a:lstStyle/>
          <a:p>
            <a:r>
              <a:rPr lang="fr-FR" dirty="0"/>
              <a:t>Les effectifs par genre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-25966" y="1471296"/>
            <a:ext cx="4932040" cy="4759710"/>
            <a:chOff x="-27856" y="1471296"/>
            <a:chExt cx="4932040" cy="4759710"/>
          </a:xfrm>
        </p:grpSpPr>
        <p:sp>
          <p:nvSpPr>
            <p:cNvPr id="7" name="ZoneTexte 6"/>
            <p:cNvSpPr txBox="1"/>
            <p:nvPr/>
          </p:nvSpPr>
          <p:spPr>
            <a:xfrm>
              <a:off x="775859" y="1471296"/>
              <a:ext cx="3024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Répartition des effectifs sur emploi permanent</a:t>
              </a:r>
              <a:endParaRPr lang="fr-FR" sz="14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-27856" y="5707786"/>
              <a:ext cx="3024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Secteur</a:t>
              </a:r>
            </a:p>
            <a:p>
              <a:pPr algn="ctr"/>
              <a:r>
                <a:rPr lang="fr-FR" sz="1400" b="1" dirty="0" smtClean="0"/>
                <a:t>privé</a:t>
              </a:r>
              <a:endParaRPr lang="fr-FR" sz="1400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7504" y="3846645"/>
              <a:ext cx="302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FPE</a:t>
              </a:r>
              <a:endParaRPr lang="fr-FR" sz="1400" b="1" dirty="0"/>
            </a:p>
          </p:txBody>
        </p:sp>
        <p:graphicFrame>
          <p:nvGraphicFramePr>
            <p:cNvPr id="13" name="Graphique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05115806"/>
                </p:ext>
              </p:extLst>
            </p:nvPr>
          </p:nvGraphicFramePr>
          <p:xfrm>
            <a:off x="2109800" y="4105469"/>
            <a:ext cx="2564431" cy="1454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ZoneTexte 13"/>
            <p:cNvSpPr txBox="1"/>
            <p:nvPr/>
          </p:nvSpPr>
          <p:spPr>
            <a:xfrm>
              <a:off x="1879848" y="3846645"/>
              <a:ext cx="302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FPH</a:t>
              </a:r>
              <a:endParaRPr lang="fr-FR" sz="14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95264" y="2054742"/>
              <a:ext cx="302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FPT</a:t>
              </a:r>
              <a:endParaRPr lang="fr-FR" sz="1400" b="1" dirty="0"/>
            </a:p>
          </p:txBody>
        </p:sp>
      </p:grp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055955"/>
              </p:ext>
            </p:extLst>
          </p:nvPr>
        </p:nvGraphicFramePr>
        <p:xfrm>
          <a:off x="4259787" y="2852936"/>
          <a:ext cx="4876261" cy="333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436096" y="162518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Répartition des effectifs par filière</a:t>
            </a:r>
            <a:endParaRPr lang="fr-FR" sz="1600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062721"/>
              </p:ext>
            </p:extLst>
          </p:nvPr>
        </p:nvGraphicFramePr>
        <p:xfrm>
          <a:off x="971600" y="2200087"/>
          <a:ext cx="3659293" cy="195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14075"/>
              </p:ext>
            </p:extLst>
          </p:nvPr>
        </p:nvGraphicFramePr>
        <p:xfrm>
          <a:off x="239643" y="4154422"/>
          <a:ext cx="2493118" cy="149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189792"/>
              </p:ext>
            </p:extLst>
          </p:nvPr>
        </p:nvGraphicFramePr>
        <p:xfrm>
          <a:off x="1255300" y="5085184"/>
          <a:ext cx="2592288" cy="140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414225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me_vierge_DiapoTerritoriales2017_V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trame_vierge_DiapoTerritoriales2017_VF</Template>
  <TotalTime>970</TotalTime>
  <Words>327</Words>
  <Application>Microsoft Office PowerPoint</Application>
  <PresentationFormat>Affichage à l'écran (4:3)</PresentationFormat>
  <Paragraphs>76</Paragraphs>
  <Slides>14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trame_vierge_DiapoTerritoriales2017_VF</vt:lpstr>
      <vt:lpstr>Femmes et Hommes  S’engager dans la vie publique de demain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Intervenants</vt:lpstr>
      <vt:lpstr>Quelques chiffres sur les inégalités dans la FPT</vt:lpstr>
      <vt:lpstr>Les effectifs par genre</vt:lpstr>
      <vt:lpstr>Le temps de travail</vt:lpstr>
      <vt:lpstr>La carrière et la rémunération</vt:lpstr>
      <vt:lpstr>Intervenants</vt:lpstr>
      <vt:lpstr>Programme de l’après-midi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séquence</dc:title>
  <dc:creator>Vincent MORIN</dc:creator>
  <cp:lastModifiedBy>CDGINFO</cp:lastModifiedBy>
  <cp:revision>57</cp:revision>
  <cp:lastPrinted>2013-09-18T08:04:02Z</cp:lastPrinted>
  <dcterms:created xsi:type="dcterms:W3CDTF">2018-11-14T08:20:33Z</dcterms:created>
  <dcterms:modified xsi:type="dcterms:W3CDTF">2019-12-10T08:11:51Z</dcterms:modified>
</cp:coreProperties>
</file>