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1" r:id="rId1"/>
  </p:sldMasterIdLst>
  <p:notesMasterIdLst>
    <p:notesMasterId r:id="rId40"/>
  </p:notesMasterIdLst>
  <p:handoutMasterIdLst>
    <p:handoutMasterId r:id="rId41"/>
  </p:handoutMasterIdLst>
  <p:sldIdLst>
    <p:sldId id="428" r:id="rId2"/>
    <p:sldId id="429" r:id="rId3"/>
    <p:sldId id="430" r:id="rId4"/>
    <p:sldId id="334" r:id="rId5"/>
    <p:sldId id="385" r:id="rId6"/>
    <p:sldId id="390" r:id="rId7"/>
    <p:sldId id="388" r:id="rId8"/>
    <p:sldId id="389" r:id="rId9"/>
    <p:sldId id="391" r:id="rId10"/>
    <p:sldId id="341" r:id="rId11"/>
    <p:sldId id="386" r:id="rId12"/>
    <p:sldId id="415" r:id="rId13"/>
    <p:sldId id="416" r:id="rId14"/>
    <p:sldId id="417" r:id="rId15"/>
    <p:sldId id="418" r:id="rId16"/>
    <p:sldId id="419" r:id="rId17"/>
    <p:sldId id="420" r:id="rId18"/>
    <p:sldId id="421" r:id="rId19"/>
    <p:sldId id="422" r:id="rId20"/>
    <p:sldId id="423" r:id="rId21"/>
    <p:sldId id="424" r:id="rId22"/>
    <p:sldId id="425" r:id="rId23"/>
    <p:sldId id="426" r:id="rId24"/>
    <p:sldId id="427" r:id="rId25"/>
    <p:sldId id="392" r:id="rId26"/>
    <p:sldId id="394" r:id="rId27"/>
    <p:sldId id="395" r:id="rId28"/>
    <p:sldId id="393" r:id="rId29"/>
    <p:sldId id="398" r:id="rId30"/>
    <p:sldId id="409" r:id="rId31"/>
    <p:sldId id="410" r:id="rId32"/>
    <p:sldId id="411" r:id="rId33"/>
    <p:sldId id="412" r:id="rId34"/>
    <p:sldId id="413" r:id="rId35"/>
    <p:sldId id="414" r:id="rId36"/>
    <p:sldId id="401" r:id="rId37"/>
    <p:sldId id="356" r:id="rId38"/>
    <p:sldId id="431" r:id="rId3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15" autoAdjust="0"/>
  </p:normalViewPr>
  <p:slideViewPr>
    <p:cSldViewPr snapToGrid="0" snapToObjects="1">
      <p:cViewPr varScale="1">
        <p:scale>
          <a:sx n="60" d="100"/>
          <a:sy n="60" d="100"/>
        </p:scale>
        <p:origin x="16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806C0E-6A5E-2444-81D7-ABD11F401CC8}" type="datetimeFigureOut">
              <a:rPr lang="fr-FR" smtClean="0"/>
              <a:t>09/12/2019</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06B39BE-7027-BF48-AFAA-D08B2D72D827}" type="slidenum">
              <a:rPr lang="fr-FR" smtClean="0"/>
              <a:t>‹N°›</a:t>
            </a:fld>
            <a:endParaRPr lang="fr-FR"/>
          </a:p>
        </p:txBody>
      </p:sp>
    </p:spTree>
    <p:extLst>
      <p:ext uri="{BB962C8B-B14F-4D97-AF65-F5344CB8AC3E}">
        <p14:creationId xmlns:p14="http://schemas.microsoft.com/office/powerpoint/2010/main" val="19367442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6694121-0ABB-D641-BF44-1E2F95708168}" type="datetimeFigureOut">
              <a:rPr lang="fr-FR" smtClean="0"/>
              <a:t>09/12/2019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E3503B5-796A-DF48-9EBF-757703129234}" type="slidenum">
              <a:rPr lang="fr-FR" smtClean="0"/>
              <a:t>‹N°›</a:t>
            </a:fld>
            <a:endParaRPr lang="fr-FR"/>
          </a:p>
        </p:txBody>
      </p:sp>
    </p:spTree>
    <p:extLst>
      <p:ext uri="{BB962C8B-B14F-4D97-AF65-F5344CB8AC3E}">
        <p14:creationId xmlns:p14="http://schemas.microsoft.com/office/powerpoint/2010/main" val="6497770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 name="Espace réservé du numéro de diapositive 3"/>
          <p:cNvSpPr>
            <a:spLocks noGrp="1"/>
          </p:cNvSpPr>
          <p:nvPr>
            <p:ph type="sldNum" sz="quarter" idx="5"/>
          </p:nvPr>
        </p:nvSpPr>
        <p:spPr/>
        <p:txBody>
          <a:bodyPr/>
          <a:lstStyle/>
          <a:p>
            <a:pPr>
              <a:defRPr/>
            </a:pPr>
            <a:fld id="{4B4B5DF7-9A9A-4A50-ACBF-3D97F070BAB3}" type="slidenum">
              <a:rPr lang="fr-FR" smtClean="0"/>
              <a:pPr>
                <a:defRPr/>
              </a:pPr>
              <a:t>1</a:t>
            </a:fld>
            <a:endParaRPr lang="fr-FR"/>
          </a:p>
        </p:txBody>
      </p:sp>
    </p:spTree>
    <p:extLst>
      <p:ext uri="{BB962C8B-B14F-4D97-AF65-F5344CB8AC3E}">
        <p14:creationId xmlns:p14="http://schemas.microsoft.com/office/powerpoint/2010/main" val="1254447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Genèse de la recherche-action: le nombre de femmes maires élues en 2014, 2% de plus qu’en 2008, un progrès bien trop faible.</a:t>
            </a:r>
          </a:p>
          <a:p>
            <a:r>
              <a:rPr lang="fr-FR" dirty="0" smtClean="0"/>
              <a:t>Une des conséquences: peu de femmes dans les exécutifs des EPCI (19% en Bretagne en 2017), or les EPCI sont le lieu où se décident beaucoup d’investissements qui impactent la vie quotidienne des citoyennes et des citoyens. Des décisions pour lesquelles  les femmes ont peu de pouvoir</a:t>
            </a:r>
            <a:endParaRPr lang="fr-FR" dirty="0"/>
          </a:p>
        </p:txBody>
      </p:sp>
      <p:sp>
        <p:nvSpPr>
          <p:cNvPr id="4" name="Espace réservé du numéro de diapositive 3"/>
          <p:cNvSpPr>
            <a:spLocks noGrp="1"/>
          </p:cNvSpPr>
          <p:nvPr>
            <p:ph type="sldNum" sz="quarter" idx="10"/>
          </p:nvPr>
        </p:nvSpPr>
        <p:spPr/>
        <p:txBody>
          <a:bodyPr/>
          <a:lstStyle/>
          <a:p>
            <a:fld id="{202868D3-F336-495E-A626-12BF627F9B00}" type="slidenum">
              <a:rPr lang="fr-FR" smtClean="0"/>
              <a:t>28</a:t>
            </a:fld>
            <a:endParaRPr lang="fr-FR"/>
          </a:p>
        </p:txBody>
      </p:sp>
    </p:spTree>
    <p:extLst>
      <p:ext uri="{BB962C8B-B14F-4D97-AF65-F5344CB8AC3E}">
        <p14:creationId xmlns:p14="http://schemas.microsoft.com/office/powerpoint/2010/main" val="3624389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région Bretagne, La préfecture de région et Elles aussi ont constitué un comité de pilotage avec de associations départementales d’élus, une universitaire de Rennes 2, puis à partir de la deuxième étape des étudiants en Master de Science po Rennes, et enfin l’ARIC pour la troisième étape</a:t>
            </a:r>
          </a:p>
          <a:p>
            <a:endParaRPr lang="fr-FR" dirty="0"/>
          </a:p>
          <a:p>
            <a:r>
              <a:rPr lang="fr-FR" dirty="0" smtClean="0"/>
              <a:t>Echantillon représentatif: taille des communes, rural, urbain, périurbain.</a:t>
            </a:r>
            <a:endParaRPr lang="fr-FR" dirty="0"/>
          </a:p>
        </p:txBody>
      </p:sp>
      <p:sp>
        <p:nvSpPr>
          <p:cNvPr id="4" name="Espace réservé du numéro de diapositive 3"/>
          <p:cNvSpPr>
            <a:spLocks noGrp="1"/>
          </p:cNvSpPr>
          <p:nvPr>
            <p:ph type="sldNum" sz="quarter" idx="10"/>
          </p:nvPr>
        </p:nvSpPr>
        <p:spPr/>
        <p:txBody>
          <a:bodyPr/>
          <a:lstStyle/>
          <a:p>
            <a:fld id="{202868D3-F336-495E-A626-12BF627F9B00}" type="slidenum">
              <a:rPr lang="fr-FR" smtClean="0"/>
              <a:t>29</a:t>
            </a:fld>
            <a:endParaRPr lang="fr-FR"/>
          </a:p>
        </p:txBody>
      </p:sp>
    </p:spTree>
    <p:extLst>
      <p:ext uri="{BB962C8B-B14F-4D97-AF65-F5344CB8AC3E}">
        <p14:creationId xmlns:p14="http://schemas.microsoft.com/office/powerpoint/2010/main" val="3619449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1</a:t>
            </a:r>
            <a:r>
              <a:rPr lang="fr-FR" baseline="30000" dirty="0" smtClean="0"/>
              <a:t>er</a:t>
            </a:r>
            <a:r>
              <a:rPr lang="fr-FR" dirty="0" smtClean="0"/>
              <a:t> constat</a:t>
            </a:r>
            <a:r>
              <a:rPr lang="fr-FR" baseline="0" dirty="0" smtClean="0"/>
              <a:t> : l’inégal partage du pouvoir</a:t>
            </a:r>
          </a:p>
          <a:p>
            <a:pPr algn="just">
              <a:buClr>
                <a:schemeClr val="accent1">
                  <a:lumMod val="75000"/>
                </a:schemeClr>
              </a:buClr>
            </a:pPr>
            <a:r>
              <a:rPr lang="fr-FR" sz="8600" b="1" dirty="0" smtClean="0"/>
              <a:t>L’engagement en politique</a:t>
            </a:r>
          </a:p>
          <a:p>
            <a:pPr lvl="1" algn="just">
              <a:buClr>
                <a:schemeClr val="accent1">
                  <a:lumMod val="75000"/>
                </a:schemeClr>
              </a:buClr>
              <a:buFont typeface="Courier New" panose="02070309020205020404" pitchFamily="49" charset="0"/>
              <a:buChar char="o"/>
            </a:pPr>
            <a:r>
              <a:rPr lang="fr-FR" sz="8000" dirty="0" smtClean="0"/>
              <a:t>82 % d’hommes têtes de liste en 2014</a:t>
            </a:r>
          </a:p>
          <a:p>
            <a:pPr lvl="1" algn="just">
              <a:buClr>
                <a:schemeClr val="accent1">
                  <a:lumMod val="75000"/>
                </a:schemeClr>
              </a:buClr>
              <a:buFont typeface="Courier New" panose="02070309020205020404" pitchFamily="49" charset="0"/>
              <a:buChar char="o"/>
            </a:pPr>
            <a:r>
              <a:rPr lang="fr-FR" sz="8000" dirty="0" smtClean="0"/>
              <a:t>Sollicitation et repérage des femmes</a:t>
            </a:r>
          </a:p>
          <a:p>
            <a:pPr lvl="1" algn="just">
              <a:buClr>
                <a:schemeClr val="accent1">
                  <a:lumMod val="75000"/>
                </a:schemeClr>
              </a:buClr>
              <a:buFont typeface="Courier New" panose="02070309020205020404" pitchFamily="49" charset="0"/>
              <a:buChar char="o"/>
            </a:pPr>
            <a:r>
              <a:rPr lang="fr-FR" sz="8000" dirty="0" smtClean="0"/>
              <a:t>Un mandat tremplin avant d’être élue maire : 84 % ont été conseillères, 53 % adjointes</a:t>
            </a:r>
          </a:p>
          <a:p>
            <a:pPr marL="457200" lvl="1" indent="0" algn="just">
              <a:buClr>
                <a:schemeClr val="accent1">
                  <a:lumMod val="75000"/>
                </a:schemeClr>
              </a:buClr>
              <a:buNone/>
            </a:pPr>
            <a:endParaRPr lang="fr-FR" dirty="0" smtClean="0"/>
          </a:p>
          <a:p>
            <a:pPr algn="just">
              <a:buClr>
                <a:schemeClr val="accent1">
                  <a:lumMod val="75000"/>
                </a:schemeClr>
              </a:buClr>
            </a:pPr>
            <a:r>
              <a:rPr lang="fr-FR" sz="8600" b="1" dirty="0" smtClean="0"/>
              <a:t>Le partage du pouvoir dans l’exécutif</a:t>
            </a:r>
          </a:p>
          <a:p>
            <a:pPr lvl="1" algn="just">
              <a:buClr>
                <a:schemeClr val="accent1">
                  <a:lumMod val="75000"/>
                </a:schemeClr>
              </a:buClr>
              <a:buFont typeface="Courier New"/>
              <a:buChar char="o"/>
            </a:pPr>
            <a:r>
              <a:rPr lang="fr-FR" sz="8000" dirty="0" smtClean="0"/>
              <a:t>84 % d’hommes maires, 72 % de premiers adjoints</a:t>
            </a:r>
          </a:p>
          <a:p>
            <a:pPr lvl="1" algn="just">
              <a:buClr>
                <a:schemeClr val="accent1">
                  <a:lumMod val="75000"/>
                </a:schemeClr>
              </a:buClr>
              <a:buFont typeface="Courier New"/>
              <a:buChar char="o"/>
            </a:pPr>
            <a:r>
              <a:rPr lang="fr-FR" sz="8000" dirty="0" smtClean="0"/>
              <a:t>Répartition et hiérarchie sexuée des délégations et fonctions avec un faible turnover</a:t>
            </a:r>
            <a:br>
              <a:rPr lang="fr-FR" sz="8000" dirty="0" smtClean="0"/>
            </a:br>
            <a:endParaRPr lang="fr-FR" sz="8000" dirty="0" smtClean="0"/>
          </a:p>
          <a:p>
            <a:pPr algn="just">
              <a:buClr>
                <a:schemeClr val="accent1">
                  <a:lumMod val="75000"/>
                </a:schemeClr>
              </a:buClr>
              <a:buFont typeface="Arial"/>
              <a:buChar char="•"/>
            </a:pPr>
            <a:r>
              <a:rPr lang="fr-FR" sz="8600" b="1" dirty="0" smtClean="0">
                <a:solidFill>
                  <a:srgbClr val="000000"/>
                </a:solidFill>
              </a:rPr>
              <a:t>La compétence élective</a:t>
            </a:r>
          </a:p>
          <a:p>
            <a:pPr lvl="1" algn="just">
              <a:buClr>
                <a:schemeClr val="accent1">
                  <a:lumMod val="75000"/>
                </a:schemeClr>
              </a:buClr>
              <a:buFont typeface="Courier New"/>
              <a:buChar char="o"/>
            </a:pPr>
            <a:r>
              <a:rPr lang="fr-FR" sz="8000" dirty="0" smtClean="0"/>
              <a:t>Compétences professionnelles : valorisation de l’expérience au détriment des compétences acquises en cours de mandat</a:t>
            </a:r>
          </a:p>
          <a:p>
            <a:pPr lvl="1" algn="just">
              <a:buClr>
                <a:schemeClr val="accent1">
                  <a:lumMod val="75000"/>
                </a:schemeClr>
              </a:buClr>
              <a:buFont typeface="Courier New"/>
              <a:buChar char="o"/>
            </a:pPr>
            <a:r>
              <a:rPr lang="fr-FR" sz="8000" dirty="0" smtClean="0"/>
              <a:t>Expérience associative, connaissance des réseaux et des territoires</a:t>
            </a:r>
          </a:p>
          <a:p>
            <a:pPr lvl="1" algn="just">
              <a:buClr>
                <a:schemeClr val="accent1">
                  <a:lumMod val="75000"/>
                </a:schemeClr>
              </a:buClr>
              <a:buFont typeface="Courier New"/>
              <a:buChar char="o"/>
            </a:pPr>
            <a:r>
              <a:rPr lang="fr-FR" sz="8000" dirty="0" smtClean="0"/>
              <a:t>Importance de l’ancrage local, la notoriété et la présence d’</a:t>
            </a:r>
            <a:r>
              <a:rPr lang="fr-FR" sz="8000" dirty="0" err="1" smtClean="0"/>
              <a:t>élu.e.s</a:t>
            </a:r>
            <a:r>
              <a:rPr lang="fr-FR" sz="8000" dirty="0" smtClean="0"/>
              <a:t> dans l’entourage de la candidate</a:t>
            </a:r>
          </a:p>
          <a:p>
            <a:pPr marL="0" indent="0">
              <a:buClr>
                <a:schemeClr val="accent1">
                  <a:lumMod val="75000"/>
                </a:schemeClr>
              </a:buClr>
              <a:buNone/>
            </a:pPr>
            <a:endParaRPr lang="fr-FR" b="1" dirty="0" smtClean="0">
              <a:solidFill>
                <a:srgbClr val="000000"/>
              </a:solidFill>
            </a:endParaRPr>
          </a:p>
          <a:p>
            <a:pPr marL="0" indent="0">
              <a:buClr>
                <a:schemeClr val="accent1">
                  <a:lumMod val="75000"/>
                </a:schemeClr>
              </a:buClr>
              <a:buNone/>
            </a:pPr>
            <a:endParaRPr lang="fr-FR" dirty="0" smtClean="0"/>
          </a:p>
          <a:p>
            <a:pPr marL="0" indent="0">
              <a:buClr>
                <a:schemeClr val="accent1">
                  <a:lumMod val="75000"/>
                </a:schemeClr>
              </a:buClr>
              <a:buNone/>
            </a:pPr>
            <a:r>
              <a:rPr lang="fr-FR" b="1" dirty="0" smtClean="0"/>
              <a:t>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02868D3-F336-495E-A626-12BF627F9B00}" type="slidenum">
              <a:rPr lang="fr-FR" smtClean="0"/>
              <a:t>30</a:t>
            </a:fld>
            <a:endParaRPr lang="fr-FR"/>
          </a:p>
        </p:txBody>
      </p:sp>
    </p:spTree>
    <p:extLst>
      <p:ext uri="{BB962C8B-B14F-4D97-AF65-F5344CB8AC3E}">
        <p14:creationId xmlns:p14="http://schemas.microsoft.com/office/powerpoint/2010/main" val="3346911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2</a:t>
            </a:r>
            <a:r>
              <a:rPr lang="fr-FR" baseline="30000" dirty="0" smtClean="0"/>
              <a:t>e</a:t>
            </a:r>
            <a:r>
              <a:rPr lang="fr-FR" dirty="0" smtClean="0"/>
              <a:t> constat : la triple journée des élues</a:t>
            </a:r>
          </a:p>
          <a:p>
            <a:pPr algn="just">
              <a:buClr>
                <a:schemeClr val="accent1">
                  <a:lumMod val="75000"/>
                </a:schemeClr>
              </a:buClr>
            </a:pPr>
            <a:r>
              <a:rPr lang="fr-FR" sz="2400" b="1" dirty="0" smtClean="0"/>
              <a:t>La perméabilité des sphères domestique et politique</a:t>
            </a:r>
          </a:p>
          <a:p>
            <a:pPr lvl="1" algn="just">
              <a:buClr>
                <a:schemeClr val="accent1">
                  <a:lumMod val="75000"/>
                </a:schemeClr>
              </a:buClr>
              <a:buFont typeface="Courier New" panose="02070309020205020404" pitchFamily="49" charset="0"/>
              <a:buChar char="o"/>
            </a:pPr>
            <a:r>
              <a:rPr lang="fr-FR" sz="2200" dirty="0" smtClean="0"/>
              <a:t>Difficile articulation avec les temps familiaux</a:t>
            </a:r>
          </a:p>
          <a:p>
            <a:pPr lvl="1" algn="just">
              <a:buClr>
                <a:schemeClr val="accent1">
                  <a:lumMod val="75000"/>
                </a:schemeClr>
              </a:buClr>
              <a:buFont typeface="Courier New" panose="02070309020205020404" pitchFamily="49" charset="0"/>
              <a:buChar char="o"/>
            </a:pPr>
            <a:r>
              <a:rPr lang="fr-FR" sz="2200" dirty="0" smtClean="0"/>
              <a:t>Peu de présence dans  les lieux de sociabilité : visibilité, réseaux, reconnaissance</a:t>
            </a:r>
          </a:p>
          <a:p>
            <a:pPr algn="just">
              <a:buClr>
                <a:schemeClr val="accent1">
                  <a:lumMod val="75000"/>
                </a:schemeClr>
              </a:buClr>
            </a:pPr>
            <a:r>
              <a:rPr lang="fr-FR" sz="2400" b="1" dirty="0" smtClean="0"/>
              <a:t>Difficile articulation avec le temps professionnel</a:t>
            </a:r>
          </a:p>
          <a:p>
            <a:pPr lvl="1" algn="just">
              <a:buClr>
                <a:schemeClr val="accent1">
                  <a:lumMod val="75000"/>
                </a:schemeClr>
              </a:buClr>
              <a:buFont typeface="Courier New" panose="02070309020205020404" pitchFamily="49" charset="0"/>
              <a:buChar char="o"/>
            </a:pPr>
            <a:r>
              <a:rPr lang="fr-FR" sz="2200" dirty="0" smtClean="0"/>
              <a:t>Mandat de maire peu conciliable avec un plein temps professionnel</a:t>
            </a:r>
          </a:p>
          <a:p>
            <a:pPr lvl="1" algn="just">
              <a:buClr>
                <a:schemeClr val="accent1">
                  <a:lumMod val="75000"/>
                </a:schemeClr>
              </a:buClr>
              <a:buFont typeface="Courier New" panose="02070309020205020404" pitchFamily="49" charset="0"/>
              <a:buChar char="o"/>
            </a:pPr>
            <a:r>
              <a:rPr lang="fr-FR" sz="2200" dirty="0" smtClean="0"/>
              <a:t>Des maires-adjointes qui ne souhaitent pas renoncer à leur carrière professionnelle</a:t>
            </a:r>
          </a:p>
          <a:p>
            <a:pPr algn="just">
              <a:buClr>
                <a:schemeClr val="accent1">
                  <a:lumMod val="75000"/>
                </a:schemeClr>
              </a:buClr>
            </a:pPr>
            <a:r>
              <a:rPr lang="fr-FR" sz="2400" b="1" dirty="0" smtClean="0"/>
              <a:t>Un désengagement plus fréquent</a:t>
            </a:r>
          </a:p>
          <a:p>
            <a:pPr algn="just">
              <a:buClr>
                <a:schemeClr val="accent1">
                  <a:lumMod val="75000"/>
                </a:schemeClr>
              </a:buClr>
            </a:pPr>
            <a:r>
              <a:rPr lang="fr-FR" sz="2400" b="1" dirty="0" smtClean="0"/>
              <a:t>Une demande très forte </a:t>
            </a:r>
            <a:r>
              <a:rPr lang="fr-FR" sz="2800" dirty="0" smtClean="0"/>
              <a:t>: </a:t>
            </a:r>
            <a:r>
              <a:rPr lang="fr-FR" sz="2200" dirty="0" smtClean="0"/>
              <a:t>l’amélioration des conditions d’exercice du mandat</a:t>
            </a:r>
          </a:p>
          <a:p>
            <a:endParaRPr lang="fr-FR" dirty="0"/>
          </a:p>
        </p:txBody>
      </p:sp>
      <p:sp>
        <p:nvSpPr>
          <p:cNvPr id="4" name="Espace réservé du numéro de diapositive 3"/>
          <p:cNvSpPr>
            <a:spLocks noGrp="1"/>
          </p:cNvSpPr>
          <p:nvPr>
            <p:ph type="sldNum" sz="quarter" idx="10"/>
          </p:nvPr>
        </p:nvSpPr>
        <p:spPr/>
        <p:txBody>
          <a:bodyPr/>
          <a:lstStyle/>
          <a:p>
            <a:fld id="{202868D3-F336-495E-A626-12BF627F9B00}" type="slidenum">
              <a:rPr lang="fr-FR" smtClean="0"/>
              <a:t>31</a:t>
            </a:fld>
            <a:endParaRPr lang="fr-FR"/>
          </a:p>
        </p:txBody>
      </p:sp>
    </p:spTree>
    <p:extLst>
      <p:ext uri="{BB962C8B-B14F-4D97-AF65-F5344CB8AC3E}">
        <p14:creationId xmlns:p14="http://schemas.microsoft.com/office/powerpoint/2010/main" val="3346911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202868D3-F336-495E-A626-12BF627F9B00}" type="slidenum">
              <a:rPr lang="fr-FR" smtClean="0"/>
              <a:t>32</a:t>
            </a:fld>
            <a:endParaRPr lang="fr-FR"/>
          </a:p>
        </p:txBody>
      </p:sp>
    </p:spTree>
    <p:extLst>
      <p:ext uri="{BB962C8B-B14F-4D97-AF65-F5344CB8AC3E}">
        <p14:creationId xmlns:p14="http://schemas.microsoft.com/office/powerpoint/2010/main" val="542170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3</a:t>
            </a:r>
            <a:r>
              <a:rPr lang="fr-FR" baseline="30000" dirty="0" smtClean="0"/>
              <a:t>e</a:t>
            </a:r>
            <a:r>
              <a:rPr lang="fr-FR" dirty="0" smtClean="0"/>
              <a:t> constat : sexisme en politique</a:t>
            </a:r>
          </a:p>
          <a:p>
            <a:pPr algn="just">
              <a:buClr>
                <a:schemeClr val="accent1">
                  <a:lumMod val="75000"/>
                </a:schemeClr>
              </a:buClr>
            </a:pPr>
            <a:r>
              <a:rPr lang="fr-FR" sz="1200" dirty="0" smtClean="0"/>
              <a:t>Des </a:t>
            </a:r>
            <a:r>
              <a:rPr lang="fr-FR" sz="1200" b="1" dirty="0" smtClean="0"/>
              <a:t>paroles</a:t>
            </a:r>
            <a:r>
              <a:rPr lang="fr-FR" sz="1200" dirty="0" smtClean="0"/>
              <a:t> le plus souvent</a:t>
            </a:r>
          </a:p>
          <a:p>
            <a:pPr algn="just">
              <a:buClr>
                <a:schemeClr val="accent1">
                  <a:lumMod val="75000"/>
                </a:schemeClr>
              </a:buClr>
            </a:pPr>
            <a:r>
              <a:rPr lang="fr-FR" sz="1200" dirty="0" smtClean="0"/>
              <a:t>Très présentes mais parfois difficiles à identifier car </a:t>
            </a:r>
            <a:r>
              <a:rPr lang="fr-FR" sz="1200" b="1" dirty="0" smtClean="0"/>
              <a:t>banalisées</a:t>
            </a:r>
          </a:p>
          <a:p>
            <a:pPr algn="just">
              <a:buClr>
                <a:schemeClr val="accent1">
                  <a:lumMod val="75000"/>
                </a:schemeClr>
              </a:buClr>
            </a:pPr>
            <a:r>
              <a:rPr lang="fr-FR" sz="1200" b="1" dirty="0" smtClean="0"/>
              <a:t>Davantage dénoncées </a:t>
            </a:r>
            <a:r>
              <a:rPr lang="fr-FR" sz="1200" dirty="0" smtClean="0"/>
              <a:t>par les femmes ayant le plus de </a:t>
            </a:r>
            <a:r>
              <a:rPr lang="fr-FR" sz="1200" b="1" dirty="0" smtClean="0"/>
              <a:t>responsabilités</a:t>
            </a:r>
            <a:r>
              <a:rPr lang="fr-FR" sz="1200" dirty="0" smtClean="0"/>
              <a:t> et </a:t>
            </a:r>
            <a:r>
              <a:rPr lang="fr-FR" sz="1200" b="1" dirty="0" smtClean="0"/>
              <a:t>au sein des partis politiques </a:t>
            </a:r>
            <a:r>
              <a:rPr lang="fr-FR" sz="1200" dirty="0" smtClean="0"/>
              <a:t>et des associations d’</a:t>
            </a:r>
            <a:r>
              <a:rPr lang="fr-FR" sz="1200" dirty="0" err="1" smtClean="0"/>
              <a:t>élu.e.s</a:t>
            </a:r>
            <a:r>
              <a:rPr lang="fr-FR" sz="1200" dirty="0" smtClean="0"/>
              <a:t> qu’au sein du conseil municipal</a:t>
            </a:r>
          </a:p>
          <a:p>
            <a:pPr algn="just">
              <a:buClr>
                <a:schemeClr val="accent1">
                  <a:lumMod val="75000"/>
                </a:schemeClr>
              </a:buClr>
            </a:pPr>
            <a:r>
              <a:rPr lang="fr-FR" sz="1200" dirty="0" smtClean="0"/>
              <a:t>Crainte de </a:t>
            </a:r>
            <a:r>
              <a:rPr lang="fr-FR" sz="1200" b="1" dirty="0" smtClean="0"/>
              <a:t>mettre en péril son avenir politique </a:t>
            </a:r>
            <a:r>
              <a:rPr lang="fr-FR" sz="1200" dirty="0" smtClean="0"/>
              <a:t>et l’image de la commune</a:t>
            </a:r>
          </a:p>
          <a:p>
            <a:endParaRPr lang="fr-FR" dirty="0" smtClean="0"/>
          </a:p>
          <a:p>
            <a:r>
              <a:rPr lang="fr-FR" dirty="0" smtClean="0"/>
              <a:t>Encore ce genre de remarque au 21</a:t>
            </a:r>
            <a:r>
              <a:rPr lang="fr-FR" baseline="30000" dirty="0" smtClean="0"/>
              <a:t>ème</a:t>
            </a:r>
            <a:r>
              <a:rPr lang="fr-FR" dirty="0" smtClean="0"/>
              <a:t> siècle: encore beaucoup de travail pour faire changer les mentalités</a:t>
            </a:r>
          </a:p>
          <a:p>
            <a:endParaRPr lang="fr-FR" dirty="0"/>
          </a:p>
        </p:txBody>
      </p:sp>
      <p:sp>
        <p:nvSpPr>
          <p:cNvPr id="4" name="Espace réservé du numéro de diapositive 3"/>
          <p:cNvSpPr>
            <a:spLocks noGrp="1"/>
          </p:cNvSpPr>
          <p:nvPr>
            <p:ph type="sldNum" sz="quarter" idx="10"/>
          </p:nvPr>
        </p:nvSpPr>
        <p:spPr/>
        <p:txBody>
          <a:bodyPr/>
          <a:lstStyle/>
          <a:p>
            <a:fld id="{202868D3-F336-495E-A626-12BF627F9B00}" type="slidenum">
              <a:rPr lang="fr-FR" smtClean="0"/>
              <a:t>33</a:t>
            </a:fld>
            <a:endParaRPr lang="fr-FR"/>
          </a:p>
        </p:txBody>
      </p:sp>
    </p:spTree>
    <p:extLst>
      <p:ext uri="{BB962C8B-B14F-4D97-AF65-F5344CB8AC3E}">
        <p14:creationId xmlns:p14="http://schemas.microsoft.com/office/powerpoint/2010/main" val="616957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2868D3-F336-495E-A626-12BF627F9B00}" type="slidenum">
              <a:rPr lang="fr-FR" smtClean="0"/>
              <a:t>34</a:t>
            </a:fld>
            <a:endParaRPr lang="fr-FR"/>
          </a:p>
        </p:txBody>
      </p:sp>
    </p:spTree>
    <p:extLst>
      <p:ext uri="{BB962C8B-B14F-4D97-AF65-F5344CB8AC3E}">
        <p14:creationId xmlns:p14="http://schemas.microsoft.com/office/powerpoint/2010/main" val="616957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457200" indent="-457200" algn="just">
              <a:spcAft>
                <a:spcPts val="600"/>
              </a:spcAft>
              <a:buFont typeface="Arial"/>
              <a:buChar char="•"/>
            </a:pPr>
            <a:r>
              <a:rPr lang="fr-FR" sz="1200" dirty="0" smtClean="0"/>
              <a:t>Constituer des réseaux pour former et accompagner les femmes en politique</a:t>
            </a:r>
          </a:p>
          <a:p>
            <a:pPr marL="457200" indent="-457200" algn="just">
              <a:spcAft>
                <a:spcPts val="600"/>
              </a:spcAft>
              <a:buFont typeface="Arial"/>
              <a:buChar char="•"/>
            </a:pPr>
            <a:r>
              <a:rPr lang="fr-FR" sz="1200" dirty="0" smtClean="0"/>
              <a:t>Sensibiliser les citoyen-ne-s</a:t>
            </a:r>
          </a:p>
          <a:p>
            <a:pPr marL="457200" indent="-457200" algn="just">
              <a:spcAft>
                <a:spcPts val="600"/>
              </a:spcAft>
              <a:buFont typeface="Arial"/>
              <a:buChar char="•"/>
            </a:pPr>
            <a:r>
              <a:rPr lang="fr-FR" sz="1200" dirty="0" smtClean="0"/>
              <a:t>Responsabiliser les partis, collectivités et associations d’élu-e-s à être exemplaires</a:t>
            </a:r>
          </a:p>
          <a:p>
            <a:endParaRPr lang="fr-FR" dirty="0"/>
          </a:p>
        </p:txBody>
      </p:sp>
      <p:sp>
        <p:nvSpPr>
          <p:cNvPr id="4" name="Espace réservé du numéro de diapositive 3"/>
          <p:cNvSpPr>
            <a:spLocks noGrp="1"/>
          </p:cNvSpPr>
          <p:nvPr>
            <p:ph type="sldNum" sz="quarter" idx="10"/>
          </p:nvPr>
        </p:nvSpPr>
        <p:spPr/>
        <p:txBody>
          <a:bodyPr/>
          <a:lstStyle/>
          <a:p>
            <a:fld id="{202868D3-F336-495E-A626-12BF627F9B00}" type="slidenum">
              <a:rPr lang="fr-FR" smtClean="0"/>
              <a:t>35</a:t>
            </a:fld>
            <a:endParaRPr lang="fr-FR"/>
          </a:p>
        </p:txBody>
      </p:sp>
    </p:spTree>
    <p:extLst>
      <p:ext uri="{BB962C8B-B14F-4D97-AF65-F5344CB8AC3E}">
        <p14:creationId xmlns:p14="http://schemas.microsoft.com/office/powerpoint/2010/main" val="616957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Si 82% des conseillères et adjoints sont satisfaites ou plutôt satisfaites de leur mandat, elles ne sont que 22%  à être attirée par le mandat de maire.</a:t>
            </a:r>
          </a:p>
          <a:p>
            <a:r>
              <a:rPr lang="fr-FR" dirty="0" smtClean="0"/>
              <a:t>Parmi les arguments pour le non: manque de disponibilités, trop de responsabilités, manque de compétences</a:t>
            </a:r>
          </a:p>
          <a:p>
            <a:endParaRPr lang="fr-FR" dirty="0" smtClean="0"/>
          </a:p>
          <a:p>
            <a:r>
              <a:rPr lang="fr-FR" dirty="0" smtClean="0"/>
              <a:t>Parmi les arguments pour le oui: dynamiser la commune, rôle clé pour agir, décider, être à la tête d’une équipe</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endParaRPr lang="fr-FR" dirty="0" smtClean="0"/>
          </a:p>
          <a:p>
            <a:r>
              <a:rPr lang="fr-FR" dirty="0" smtClean="0"/>
              <a:t>Il est à noter que 63% des femmes maires ayant répondu au questionnaire sont membres d’un exécutif communautaire.</a:t>
            </a:r>
          </a:p>
          <a:p>
            <a:endParaRPr lang="fr-FR" dirty="0"/>
          </a:p>
          <a:p>
            <a:r>
              <a:rPr lang="fr-FR" dirty="0" smtClean="0"/>
              <a:t>Très bonne nouvelle: plus de 85% d’entre elles encourageraient  d’autres femmes à briguer la fonction de maire  </a:t>
            </a:r>
          </a:p>
          <a:p>
            <a:r>
              <a:rPr lang="fr-FR" dirty="0" smtClean="0"/>
              <a:t>84% (sur 51 réponses) disent n’avoir pas rencontré d’obstacles pour accéder à la fonction de maire</a:t>
            </a:r>
          </a:p>
          <a:p>
            <a:r>
              <a:rPr lang="fr-FR" dirty="0" smtClean="0"/>
              <a:t>Pourquoi encourager?</a:t>
            </a:r>
            <a:endParaRPr lang="fr-FR" dirty="0"/>
          </a:p>
        </p:txBody>
      </p:sp>
      <p:sp>
        <p:nvSpPr>
          <p:cNvPr id="4" name="Espace réservé du numéro de diapositive 3"/>
          <p:cNvSpPr>
            <a:spLocks noGrp="1"/>
          </p:cNvSpPr>
          <p:nvPr>
            <p:ph type="sldNum" sz="quarter" idx="10"/>
          </p:nvPr>
        </p:nvSpPr>
        <p:spPr/>
        <p:txBody>
          <a:bodyPr/>
          <a:lstStyle/>
          <a:p>
            <a:fld id="{202868D3-F336-495E-A626-12BF627F9B00}" type="slidenum">
              <a:rPr lang="fr-FR" smtClean="0"/>
              <a:t>36</a:t>
            </a:fld>
            <a:endParaRPr lang="fr-FR"/>
          </a:p>
        </p:txBody>
      </p:sp>
    </p:spTree>
    <p:extLst>
      <p:ext uri="{BB962C8B-B14F-4D97-AF65-F5344CB8AC3E}">
        <p14:creationId xmlns:p14="http://schemas.microsoft.com/office/powerpoint/2010/main" val="2411094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longue</a:t>
            </a:r>
            <a:r>
              <a:rPr lang="fr-FR" baseline="0" dirty="0" smtClean="0"/>
              <a:t> marche des Françaises pour participer en 1</a:t>
            </a:r>
            <a:r>
              <a:rPr lang="fr-FR" baseline="30000" dirty="0" smtClean="0"/>
              <a:t>ère</a:t>
            </a:r>
            <a:r>
              <a:rPr lang="fr-FR" baseline="0" dirty="0" smtClean="0"/>
              <a:t> ligne et non par procuration masculine à la vie politique a franchi, dans la 2</a:t>
            </a:r>
            <a:r>
              <a:rPr lang="fr-FR" baseline="30000" dirty="0" smtClean="0"/>
              <a:t>e</a:t>
            </a:r>
            <a:r>
              <a:rPr lang="fr-FR" baseline="0" dirty="0" smtClean="0"/>
              <a:t> moitié du XXe siècle des étapes décisives, dont celle, capitale, de la réforme « paritaire ». Le temps des femmes-exception ou des femmes-alibi est révolu. A cet égard, le concept de parité a été un instrument de légitimation de la présence des femmes dans la sphère publique. Pour autant, les élites politiques françaises, en voie de féminisation, sont encore loin d’’être à tous les niveaux composées à part égale de femmes et d’hommes. Les promesses d’égalité incluses dans l’idée, neuve, de parité, ont été inégalement accomplies.</a:t>
            </a:r>
          </a:p>
          <a:p>
            <a:r>
              <a:rPr lang="fr-FR" baseline="0" dirty="0" smtClean="0"/>
              <a:t>Tout se passe comme si la réforme paritaire avait diffusé de plus amples effets au niveau du pouvoir exécutif qu’à celui du pouvoir législatif, alors que seul ce dernier est pourtant directement visé par elle.</a:t>
            </a:r>
          </a:p>
          <a:p>
            <a:r>
              <a:rPr lang="fr-FR" baseline="0" dirty="0" smtClean="0"/>
              <a:t>L’explication de ce paradoxe est double : d’un côté les lois de parité n’ont que peu contribué à lever les barrières à l’entrée des femmes à l’Assemblée nationale (mauvais vouloir des partis politiques, pas de coercition mais des incitations financières) ; de l’autre, la volonté du chef de l’Etat ou du 1</a:t>
            </a:r>
            <a:r>
              <a:rPr lang="fr-FR" baseline="30000" dirty="0" smtClean="0"/>
              <a:t>er</a:t>
            </a:r>
            <a:r>
              <a:rPr lang="fr-FR" baseline="0" dirty="0" smtClean="0"/>
              <a:t> Ministre de féminiser le gouvernement est devenue une constante de toutes les majorités (féminisation par le haut qui contraste avec la plupart des pays voisins).</a:t>
            </a:r>
          </a:p>
          <a:p>
            <a:r>
              <a:rPr lang="fr-FR" baseline="0" smtClean="0"/>
              <a:t>.</a:t>
            </a:r>
            <a:endParaRPr lang="fr-FR" baseline="0" dirty="0" smtClean="0"/>
          </a:p>
          <a:p>
            <a:pPr marL="171450" indent="-171450">
              <a:buFont typeface="Wingdings" charset="0"/>
              <a:buChar char="à"/>
            </a:pPr>
            <a:r>
              <a:rPr lang="fr-FR" baseline="0" dirty="0" smtClean="0">
                <a:sym typeface="Wingdings"/>
              </a:rPr>
              <a:t>Nouvelle phase de l’histoire démocratique en France. Enjeu : le réel partage des pouvoirs et des responsabilités (et aussi dans toutes les sphères.</a:t>
            </a:r>
          </a:p>
          <a:p>
            <a:pPr marL="171450" indent="-171450">
              <a:buFont typeface="Wingdings" charset="0"/>
              <a:buChar char="à"/>
            </a:pPr>
            <a:r>
              <a:rPr lang="fr-FR" baseline="0" dirty="0" smtClean="0">
                <a:sym typeface="Wingdings"/>
              </a:rPr>
              <a:t>Politiques publiques moins </a:t>
            </a:r>
            <a:r>
              <a:rPr lang="fr-FR" baseline="0" dirty="0" err="1" smtClean="0">
                <a:sym typeface="Wingdings"/>
              </a:rPr>
              <a:t>genderblind</a:t>
            </a:r>
            <a:endParaRPr lang="fr-FR" baseline="0" dirty="0" smtClean="0">
              <a:sym typeface="Wingdings"/>
            </a:endParaRPr>
          </a:p>
          <a:p>
            <a:pPr marL="0" indent="0">
              <a:buFont typeface="Wingdings" charset="0"/>
              <a:buNone/>
            </a:pPr>
            <a:r>
              <a:rPr lang="fr-FR" baseline="0" dirty="0" smtClean="0">
                <a:sym typeface="Wingdings"/>
              </a:rPr>
              <a:t> Refonder l’ordre social en remettant en cause la division sexuelle des rôles basée sur la coupure public/privé</a:t>
            </a:r>
          </a:p>
          <a:p>
            <a:pPr marL="0" indent="0">
              <a:buFont typeface="Wingdings" charset="0"/>
              <a:buNone/>
            </a:pPr>
            <a:r>
              <a:rPr lang="fr-FR" baseline="0" dirty="0" smtClean="0">
                <a:sym typeface="Wingdings"/>
              </a:rPr>
              <a:t>« N’oublions pas que tout ordre social est en même temps un ordre moral et un ordre sexuel » (Maurice </a:t>
            </a:r>
            <a:r>
              <a:rPr lang="fr-FR" baseline="0" dirty="0" err="1" smtClean="0">
                <a:sym typeface="Wingdings"/>
              </a:rPr>
              <a:t>Godelier</a:t>
            </a:r>
            <a:r>
              <a:rPr lang="fr-FR" baseline="0" dirty="0" smtClean="0">
                <a:sym typeface="Wingdings"/>
              </a:rPr>
              <a:t>)</a:t>
            </a:r>
            <a:endParaRPr lang="fr-FR" dirty="0"/>
          </a:p>
        </p:txBody>
      </p:sp>
      <p:sp>
        <p:nvSpPr>
          <p:cNvPr id="4" name="Espace réservé du numéro de diapositive 3"/>
          <p:cNvSpPr>
            <a:spLocks noGrp="1"/>
          </p:cNvSpPr>
          <p:nvPr>
            <p:ph type="sldNum" sz="quarter" idx="10"/>
          </p:nvPr>
        </p:nvSpPr>
        <p:spPr/>
        <p:txBody>
          <a:bodyPr/>
          <a:lstStyle/>
          <a:p>
            <a:fld id="{CAA1EDD7-D215-1345-9ED5-F4FA529AE36C}" type="slidenum">
              <a:rPr lang="fr-FR" smtClean="0"/>
              <a:t>37</a:t>
            </a:fld>
            <a:endParaRPr lang="fr-FR"/>
          </a:p>
        </p:txBody>
      </p:sp>
    </p:spTree>
    <p:extLst>
      <p:ext uri="{BB962C8B-B14F-4D97-AF65-F5344CB8AC3E}">
        <p14:creationId xmlns:p14="http://schemas.microsoft.com/office/powerpoint/2010/main" val="330691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1" dirty="0" smtClean="0"/>
              <a:t>Constat</a:t>
            </a:r>
            <a:r>
              <a:rPr lang="fr-FR" sz="1200" dirty="0" smtClean="0"/>
              <a:t> : 40 ans après l’obtention de la citoyenneté politique, </a:t>
            </a:r>
            <a:r>
              <a:rPr lang="fr-FR" sz="1200" dirty="0" smtClean="0">
                <a:solidFill>
                  <a:srgbClr val="FF6600"/>
                </a:solidFill>
              </a:rPr>
              <a:t>sous-représentation forte et pérenne des femmes </a:t>
            </a:r>
            <a:r>
              <a:rPr lang="fr-FR" sz="1200" dirty="0" smtClean="0"/>
              <a:t>en politique</a:t>
            </a:r>
            <a:r>
              <a:rPr lang="fr-FR" sz="1200" baseline="0" dirty="0" smtClean="0"/>
              <a:t> + </a:t>
            </a:r>
            <a:r>
              <a:rPr lang="fr-FR" sz="1200" dirty="0" smtClean="0"/>
              <a:t>« </a:t>
            </a:r>
            <a:r>
              <a:rPr lang="fr-FR" sz="1200" dirty="0" smtClean="0">
                <a:solidFill>
                  <a:srgbClr val="FF6600"/>
                </a:solidFill>
              </a:rPr>
              <a:t>Malaise dans la représentation</a:t>
            </a:r>
            <a:r>
              <a:rPr lang="fr-FR" sz="1200" dirty="0" smtClean="0"/>
              <a:t> » (</a:t>
            </a:r>
            <a:r>
              <a:rPr lang="fr-FR" sz="1200" dirty="0" err="1" smtClean="0"/>
              <a:t>Rosanvallon</a:t>
            </a:r>
            <a:r>
              <a:rPr lang="fr-FR" sz="1200" dirty="0" smtClean="0"/>
              <a:t>) + abstention forte </a:t>
            </a:r>
            <a:r>
              <a:rPr lang="fr-FR" sz="1200" dirty="0" smtClean="0">
                <a:sym typeface="Wingdings"/>
              </a:rPr>
              <a:t> besoin de renouvellement.</a:t>
            </a:r>
            <a:r>
              <a:rPr lang="fr-FR" sz="1200" baseline="0" dirty="0" smtClean="0">
                <a:sym typeface="Wingdings"/>
              </a:rPr>
              <a:t> </a:t>
            </a:r>
            <a:r>
              <a:rPr lang="fr-FR" dirty="0" smtClean="0"/>
              <a:t>L’exigence</a:t>
            </a:r>
            <a:r>
              <a:rPr lang="fr-FR" baseline="0" dirty="0" smtClean="0"/>
              <a:t> d’égalité concernant l’accès des femmes aux mandats électoraux a surgi à un moment où il était largement admis que la définition et la pratique de la représentation étaient en crise (phénomène général dans les démocraties occidentales).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dirty="0" smtClean="0"/>
          </a:p>
          <a:p>
            <a:r>
              <a:rPr lang="fr-FR" dirty="0" smtClean="0"/>
              <a:t>Jusqu’en 1944, la question du vote avait occupé</a:t>
            </a:r>
            <a:r>
              <a:rPr lang="fr-FR" baseline="0" dirty="0" smtClean="0"/>
              <a:t> le devant de la scène : l’égalité citoyenne était conçue, avant tout, comme l’égalité devant le suffrage. Pour nombre de féministes, le droit de déposer un bulletin dans l’urne impliquait naturellement que des femmes seraient candidates aux élections et qu’elles seraient élues. Etre citoyen donnait accès à la représentation, être citoyenne ferait de même. Mais le droit d’éligibilité, reconnu en principe, ne s’est pas traduit dans les faits. Rarement candidates, les femmes ont été plus rarement encore élues tout au long de la 2</a:t>
            </a:r>
            <a:r>
              <a:rPr lang="fr-FR" baseline="30000" dirty="0" smtClean="0"/>
              <a:t>e</a:t>
            </a:r>
            <a:r>
              <a:rPr lang="fr-FR" baseline="0" dirty="0" smtClean="0"/>
              <a:t> moitié du XXe siècle. Jusqu’en 1997, elles n’ont guère représenté plus de 6 % des députés à l’Assemblée nationale et 3 % des sénateurs.</a:t>
            </a:r>
          </a:p>
          <a:p>
            <a:r>
              <a:rPr lang="fr-FR" baseline="0" dirty="0" smtClean="0"/>
              <a:t>Pas de progression naturelle</a:t>
            </a:r>
          </a:p>
          <a:p>
            <a:r>
              <a:rPr lang="fr-FR" baseline="0" dirty="0" smtClean="0"/>
              <a:t>Monopole masculin du pouvoir politique.</a:t>
            </a:r>
          </a:p>
          <a:p>
            <a:r>
              <a:rPr lang="fr-FR" baseline="0" dirty="0" smtClean="0"/>
              <a:t>Une volonté de voir augmenter le nombre de femmes représentant le peuple se manifeste à partir des années 1980, posant notamment la question du sujet de la représentation. Auparavant, les mouvements féministes se sont consacrés à des causes jugées plus urgentes (IVG, égalité salariale, partage des tâches), parfois dans une posture de défiance à l’égard du monde politique institutionnel </a:t>
            </a:r>
            <a:r>
              <a:rPr lang="fr-FR" baseline="0" dirty="0" smtClean="0">
                <a:sym typeface="Wingdings"/>
              </a:rPr>
              <a:t> mise à l’agenda politique de la question de la représentation des femmes.</a:t>
            </a:r>
            <a:endParaRPr lang="fr-FR" baseline="0" dirty="0" smtClean="0"/>
          </a:p>
          <a:p>
            <a:r>
              <a:rPr lang="fr-FR" baseline="0" dirty="0" smtClean="0"/>
              <a:t>Lent processus d’inclusion</a:t>
            </a:r>
          </a:p>
          <a:p>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2E3503B5-796A-DF48-9EBF-757703129234}" type="slidenum">
              <a:rPr lang="fr-FR" smtClean="0"/>
              <a:t>4</a:t>
            </a:fld>
            <a:endParaRPr lang="fr-FR"/>
          </a:p>
        </p:txBody>
      </p:sp>
    </p:spTree>
    <p:extLst>
      <p:ext uri="{BB962C8B-B14F-4D97-AF65-F5344CB8AC3E}">
        <p14:creationId xmlns:p14="http://schemas.microsoft.com/office/powerpoint/2010/main" val="2605944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3503B5-796A-DF48-9EBF-757703129234}" type="slidenum">
              <a:rPr lang="fr-FR" smtClean="0"/>
              <a:t>5</a:t>
            </a:fld>
            <a:endParaRPr lang="fr-FR"/>
          </a:p>
        </p:txBody>
      </p:sp>
    </p:spTree>
    <p:extLst>
      <p:ext uri="{BB962C8B-B14F-4D97-AF65-F5344CB8AC3E}">
        <p14:creationId xmlns:p14="http://schemas.microsoft.com/office/powerpoint/2010/main" val="254044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Variations et temporalités contrastées.</a:t>
            </a:r>
          </a:p>
          <a:p>
            <a:r>
              <a:rPr lang="fr-FR" dirty="0" smtClean="0"/>
              <a:t>Scrutins de liste moins défavorables aux femmes que les scrutins uninominaux.</a:t>
            </a:r>
          </a:p>
          <a:p>
            <a:r>
              <a:rPr lang="fr-FR" dirty="0" smtClean="0"/>
              <a:t>Plus la taille des communes est importante, plus le pourcentage d’élues est élevé.</a:t>
            </a:r>
            <a:r>
              <a:rPr lang="fr-FR" baseline="0" dirty="0" smtClean="0"/>
              <a:t> Les petites communes, majoritairement rurales, apparaissent comme des terrains d’élections moins favorables aux femmes.</a:t>
            </a:r>
          </a:p>
          <a:p>
            <a:r>
              <a:rPr lang="fr-FR" baseline="0" dirty="0" smtClean="0"/>
              <a:t>Région et parlement européen : scrutins nouveaux, pas d’élus installés </a:t>
            </a:r>
            <a:r>
              <a:rPr lang="fr-FR" baseline="0" dirty="0" smtClean="0">
                <a:sym typeface="Wingdings"/>
              </a:rPr>
              <a:t> déficit de notoriété et de visibilité + mode de scrutin avec proportionnelle</a:t>
            </a:r>
          </a:p>
          <a:p>
            <a:r>
              <a:rPr lang="fr-FR" baseline="0" dirty="0" smtClean="0">
                <a:sym typeface="Wingdings"/>
              </a:rPr>
              <a:t>Département et Sénat (avant lois sur la parité) : bastions masculins les mieux protégés (3% dans les années 1970, 10 % en 2004). Situation pire au niveau des exécutifs : en 1992, 22 conseils généraux ne comptaient aucune femme, 27 en 2004. + poids plus grand des partis de droite, moins féminisés </a:t>
            </a:r>
            <a:endParaRPr lang="fr-FR" dirty="0"/>
          </a:p>
        </p:txBody>
      </p:sp>
      <p:sp>
        <p:nvSpPr>
          <p:cNvPr id="4" name="Espace réservé du numéro de diapositive 3"/>
          <p:cNvSpPr>
            <a:spLocks noGrp="1"/>
          </p:cNvSpPr>
          <p:nvPr>
            <p:ph type="sldNum" sz="quarter" idx="10"/>
          </p:nvPr>
        </p:nvSpPr>
        <p:spPr/>
        <p:txBody>
          <a:bodyPr/>
          <a:lstStyle/>
          <a:p>
            <a:fld id="{B12FB95D-4C03-0543-889D-06A10263DC2C}" type="slidenum">
              <a:rPr lang="fr-FR" smtClean="0"/>
              <a:t>6</a:t>
            </a:fld>
            <a:endParaRPr lang="fr-FR"/>
          </a:p>
        </p:txBody>
      </p:sp>
    </p:spTree>
    <p:extLst>
      <p:ext uri="{BB962C8B-B14F-4D97-AF65-F5344CB8AC3E}">
        <p14:creationId xmlns:p14="http://schemas.microsoft.com/office/powerpoint/2010/main" val="3340847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Effet du mode de scrutin indirect (Sénat) + scrutin uninominal (département) </a:t>
            </a:r>
            <a:r>
              <a:rPr lang="fr-FR" dirty="0" smtClean="0">
                <a:sym typeface="Wingdings"/>
              </a:rPr>
              <a:t> pousse</a:t>
            </a:r>
            <a:r>
              <a:rPr lang="fr-FR" baseline="0" dirty="0" smtClean="0">
                <a:sym typeface="Wingdings"/>
              </a:rPr>
              <a:t> les partis à choisir des candidats qui bénéficient d’une </a:t>
            </a:r>
            <a:r>
              <a:rPr lang="fr-FR" baseline="0" dirty="0" err="1" smtClean="0">
                <a:sym typeface="Wingdings"/>
              </a:rPr>
              <a:t>légétimité</a:t>
            </a:r>
            <a:r>
              <a:rPr lang="fr-FR" baseline="0" dirty="0" smtClean="0">
                <a:sym typeface="Wingdings"/>
              </a:rPr>
              <a:t> élective (surtout les maires, majoritairement des hommes).</a:t>
            </a:r>
          </a:p>
          <a:p>
            <a:r>
              <a:rPr lang="fr-FR" baseline="0" dirty="0" smtClean="0">
                <a:sym typeface="Wingdings"/>
              </a:rPr>
              <a:t>Positions stables et influentes (notables) recherchées dans la perspective d’une carrière politique à long terme : ouvrent à des réseaux d’information et de sociabilité recherchés pour une carrière politique à long terme.</a:t>
            </a:r>
            <a:endParaRPr lang="fr-FR" dirty="0"/>
          </a:p>
        </p:txBody>
      </p:sp>
      <p:sp>
        <p:nvSpPr>
          <p:cNvPr id="4" name="Espace réservé du numéro de diapositive 3"/>
          <p:cNvSpPr>
            <a:spLocks noGrp="1"/>
          </p:cNvSpPr>
          <p:nvPr>
            <p:ph type="sldNum" sz="quarter" idx="10"/>
          </p:nvPr>
        </p:nvSpPr>
        <p:spPr/>
        <p:txBody>
          <a:bodyPr/>
          <a:lstStyle/>
          <a:p>
            <a:fld id="{B12FB95D-4C03-0543-889D-06A10263DC2C}" type="slidenum">
              <a:rPr lang="fr-FR" smtClean="0"/>
              <a:t>7</a:t>
            </a:fld>
            <a:endParaRPr lang="fr-FR"/>
          </a:p>
        </p:txBody>
      </p:sp>
    </p:spTree>
    <p:extLst>
      <p:ext uri="{BB962C8B-B14F-4D97-AF65-F5344CB8AC3E}">
        <p14:creationId xmlns:p14="http://schemas.microsoft.com/office/powerpoint/2010/main" val="247206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Jusqu’à la fin</a:t>
            </a:r>
            <a:r>
              <a:rPr lang="fr-FR" baseline="0" dirty="0" smtClean="0"/>
              <a:t> des années 1960, la part des femmes au gouvernement est anecdotique, voire nulle. La plupart des (nombreux) gouvernements de la Ive et des débuts de la Ve République ne comportent aucune femme : seules 3 députées dont ponctuellement nommées dans un cabinet avant 1958 </a:t>
            </a:r>
            <a:r>
              <a:rPr lang="fr-FR" baseline="0" dirty="0" smtClean="0">
                <a:sym typeface="Wingdings"/>
              </a:rPr>
              <a:t> </a:t>
            </a:r>
            <a:r>
              <a:rPr lang="fr-FR" baseline="0" dirty="0" smtClean="0"/>
              <a:t>Andrée </a:t>
            </a:r>
            <a:r>
              <a:rPr lang="fr-FR" baseline="0" dirty="0" err="1" smtClean="0"/>
              <a:t>Viennot</a:t>
            </a:r>
            <a:r>
              <a:rPr lang="fr-FR" baseline="0" dirty="0" smtClean="0"/>
              <a:t> (SFIO), Germaine </a:t>
            </a:r>
            <a:r>
              <a:rPr lang="fr-FR" baseline="0" dirty="0" err="1" smtClean="0"/>
              <a:t>Poinso</a:t>
            </a:r>
            <a:r>
              <a:rPr lang="fr-FR" baseline="0" dirty="0" smtClean="0"/>
              <a:t>-Chapuis (MRP), puis Jacqueline </a:t>
            </a:r>
            <a:r>
              <a:rPr lang="fr-FR" baseline="0" dirty="0" err="1" smtClean="0"/>
              <a:t>Thôme</a:t>
            </a:r>
            <a:r>
              <a:rPr lang="fr-FR" baseline="0" dirty="0" smtClean="0"/>
              <a:t>-Patenôtre (Gauche démocratique). A partir de 1968, le pourcentage de femmes au gouvernement est toujours supérieur à celui des députées : 10,5 % contre 1,6 % en 1975, 30,7 % contre 10,9 % en 1997.</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Certains Premiers ministres ont favorisé l’entrée des femmes en politique, parfois à l’occasion d’alternance politique. C’est le cas sous Giscard, dans le gouvernement Chirac de mai 1974 qui compte pour la 1</a:t>
            </a:r>
            <a:r>
              <a:rPr lang="fr-FR" baseline="30000" dirty="0" smtClean="0"/>
              <a:t>ère</a:t>
            </a:r>
            <a:r>
              <a:rPr lang="fr-FR" baseline="0" dirty="0" smtClean="0"/>
              <a:t> fois 10 % de femmes, puis Mauroy (14 %).</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Globalement dominées dans la hiérarchie gouvernementale, les femmes le sont aussi dans la répartition des portefeuilles (cantonnées à des domaines « féminins »).</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1</a:t>
            </a:r>
            <a:r>
              <a:rPr lang="fr-FR" baseline="30000" dirty="0" smtClean="0"/>
              <a:t>ère</a:t>
            </a:r>
            <a:r>
              <a:rPr lang="fr-FR" baseline="0" dirty="0" smtClean="0"/>
              <a:t> : Edith Cresson 1</a:t>
            </a:r>
            <a:r>
              <a:rPr lang="fr-FR" baseline="30000" dirty="0" smtClean="0"/>
              <a:t>ère</a:t>
            </a:r>
            <a:r>
              <a:rPr lang="fr-FR" baseline="0" dirty="0" smtClean="0"/>
              <a:t> ministre (1991-1992)</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Thèse de Geneviève </a:t>
            </a:r>
            <a:r>
              <a:rPr lang="fr-FR" baseline="0" dirty="0" err="1" smtClean="0"/>
              <a:t>Fraisse</a:t>
            </a:r>
            <a:r>
              <a:rPr lang="fr-FR" baseline="0" dirty="0" smtClean="0"/>
              <a:t> (1995) : les femmes ne peuvent représenter, mais plus gouverner </a:t>
            </a:r>
            <a:r>
              <a:rPr lang="fr-FR" baseline="0" dirty="0" smtClean="0">
                <a:sym typeface="Wingdings"/>
              </a:rPr>
              <a:t> la sélection ne dépend pas des mêmes critères (faire appel à des « profanes » sans mandat, via les cabinets ministériels : femmes expertes. Ou potiche</a:t>
            </a:r>
            <a:r>
              <a:rPr lang="is-IS" baseline="0" dirty="0" smtClean="0">
                <a:sym typeface="Wingdings"/>
              </a:rPr>
              <a:t>…</a:t>
            </a:r>
            <a:r>
              <a:rPr lang="fr-FR" baseline="0" dirty="0" smtClean="0">
                <a:sym typeface="Wingding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B12FB95D-4C03-0543-889D-06A10263DC2C}" type="slidenum">
              <a:rPr lang="fr-FR" smtClean="0"/>
              <a:t>8</a:t>
            </a:fld>
            <a:endParaRPr lang="fr-FR"/>
          </a:p>
        </p:txBody>
      </p:sp>
    </p:spTree>
    <p:extLst>
      <p:ext uri="{BB962C8B-B14F-4D97-AF65-F5344CB8AC3E}">
        <p14:creationId xmlns:p14="http://schemas.microsoft.com/office/powerpoint/2010/main" val="1335307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On le voit : pas de pente naturelle vers la parité.</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Seules les élections législatives depuis 1997 ont vu les députées dépasser la</a:t>
            </a:r>
            <a:r>
              <a:rPr lang="fr-FR" baseline="0" dirty="0" smtClean="0"/>
              <a:t> barre des 10 %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B12FB95D-4C03-0543-889D-06A10263DC2C}" type="slidenum">
              <a:rPr lang="fr-FR" smtClean="0"/>
              <a:t>9</a:t>
            </a:fld>
            <a:endParaRPr lang="fr-FR"/>
          </a:p>
        </p:txBody>
      </p:sp>
    </p:spTree>
    <p:extLst>
      <p:ext uri="{BB962C8B-B14F-4D97-AF65-F5344CB8AC3E}">
        <p14:creationId xmlns:p14="http://schemas.microsoft.com/office/powerpoint/2010/main" val="3896538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 la cause</a:t>
            </a:r>
            <a:r>
              <a:rPr lang="fr-FR" baseline="0" dirty="0" smtClean="0"/>
              <a:t> à la loi</a:t>
            </a:r>
            <a:endParaRPr lang="fr-FR" dirty="0" smtClean="0"/>
          </a:p>
          <a:p>
            <a:r>
              <a:rPr lang="fr-FR" dirty="0" smtClean="0"/>
              <a:t>Parité pour renouveler : instrument à moindre coût d’une modernisation politique nécessaire. Alors que ni les incitations européennes et internationales ni les rappels à l’ordre de groupes mobilisés, ni la bonne volonté de certains acteurs politiques (les Verts notamment) ne semblent améliorer</a:t>
            </a:r>
            <a:r>
              <a:rPr lang="fr-FR" baseline="0" dirty="0" smtClean="0"/>
              <a:t> la situation.</a:t>
            </a:r>
          </a:p>
          <a:p>
            <a:r>
              <a:rPr lang="fr-FR" baseline="0" dirty="0" err="1" smtClean="0"/>
              <a:t>Hubertine</a:t>
            </a:r>
            <a:r>
              <a:rPr lang="fr-FR" baseline="0" dirty="0" smtClean="0"/>
              <a:t> </a:t>
            </a:r>
            <a:r>
              <a:rPr lang="fr-FR" baseline="0" dirty="0" err="1" smtClean="0"/>
              <a:t>Auclert</a:t>
            </a:r>
            <a:r>
              <a:rPr lang="fr-FR" baseline="0" dirty="0" smtClean="0"/>
              <a:t> plaidait déjà en 1885 pour que les assemblées comportent autant d’hommes que de femmes.</a:t>
            </a:r>
          </a:p>
          <a:p>
            <a:r>
              <a:rPr lang="fr-FR" baseline="0" dirty="0" smtClean="0"/>
              <a:t>Facteurs conjoncturels : opportunisme politique (femmes comme électorat à conquérir) et intérêt pour la cause des femmes et pression féministes à l’intérieur ou à l’extérieur des structures partisanes</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FF6600"/>
                </a:solidFill>
              </a:rPr>
              <a:t>Crise de la représentation </a:t>
            </a:r>
            <a:r>
              <a:rPr lang="fr-FR" sz="1200" dirty="0" smtClean="0"/>
              <a:t>: femmes = renouvellement </a:t>
            </a:r>
            <a:r>
              <a:rPr lang="fr-FR" sz="1200" dirty="0" smtClean="0">
                <a:sym typeface="Wingdings"/>
              </a:rPr>
              <a:t> </a:t>
            </a:r>
            <a:r>
              <a:rPr lang="fr-FR" sz="1200" dirty="0" smtClean="0">
                <a:solidFill>
                  <a:srgbClr val="FF6600"/>
                </a:solidFill>
                <a:sym typeface="Wingdings"/>
              </a:rPr>
              <a:t>modernisation</a:t>
            </a:r>
            <a:r>
              <a:rPr lang="fr-FR" sz="1200" dirty="0" smtClean="0">
                <a:sym typeface="Wingdings"/>
              </a:rPr>
              <a:t> du jeu politique et « faire de la politiques autrement »</a:t>
            </a:r>
          </a:p>
          <a:p>
            <a:endParaRPr lang="fr-FR" baseline="0" dirty="0" smtClean="0"/>
          </a:p>
          <a:p>
            <a:r>
              <a:rPr lang="fr-FR" baseline="0" dirty="0" smtClean="0"/>
              <a:t>1</a:t>
            </a:r>
            <a:r>
              <a:rPr lang="fr-FR" baseline="30000" dirty="0" smtClean="0"/>
              <a:t>ère</a:t>
            </a:r>
            <a:r>
              <a:rPr lang="fr-FR" baseline="0" dirty="0" smtClean="0"/>
              <a:t> tentative : les députés adoptent en juillet 1982 une proposition de loi limitant la part de candidats d’un même sexe sur les listes municipales à 75 % </a:t>
            </a:r>
            <a:r>
              <a:rPr lang="fr-FR" baseline="0" dirty="0" smtClean="0">
                <a:sym typeface="Wingdings"/>
              </a:rPr>
              <a:t> annulé par le Conseil constitutionnel  réforme constitutionnelle nécessaire</a:t>
            </a:r>
          </a:p>
          <a:p>
            <a:pPr marL="171450" indent="-171450">
              <a:buFont typeface="Wingdings" charset="0"/>
              <a:buChar char="à"/>
            </a:pPr>
            <a:r>
              <a:rPr lang="fr-FR" baseline="0" dirty="0" smtClean="0">
                <a:sym typeface="Wingdings"/>
              </a:rPr>
              <a:t>Ne pas répondre à la revendication d’une catégorie particulière (les femmes) mais œuvrer à l’intérêt général en améliorant les conditions d’exercice du régime représentatif  démocratie en danger (rhétorique </a:t>
            </a:r>
            <a:r>
              <a:rPr lang="fr-FR" baseline="0" dirty="0" err="1" smtClean="0">
                <a:sym typeface="Wingdings"/>
              </a:rPr>
              <a:t>paritariste</a:t>
            </a:r>
            <a:r>
              <a:rPr lang="fr-FR" baseline="0" dirty="0" smtClean="0">
                <a:sym typeface="Wingdings"/>
              </a:rPr>
              <a:t> portée notamment par Françoise Gaspard, réseau « Femmes pour la parité »)</a:t>
            </a:r>
          </a:p>
          <a:p>
            <a:pPr marL="171450" indent="-171450">
              <a:buFont typeface="Wingdings" charset="0"/>
              <a:buChar char="à"/>
            </a:pPr>
            <a:r>
              <a:rPr lang="fr-FR" baseline="0" dirty="0" smtClean="0">
                <a:sym typeface="Wingdings"/>
              </a:rPr>
              <a:t>1993 : manifeste des 577 dans le Monde (289 femmes et 288 hommes politiques)</a:t>
            </a:r>
          </a:p>
          <a:p>
            <a:r>
              <a:rPr lang="fr-FR" dirty="0" smtClean="0"/>
              <a:t>1995 : femmes en politique</a:t>
            </a:r>
            <a:r>
              <a:rPr lang="fr-FR" baseline="0" dirty="0" smtClean="0"/>
              <a:t> comme priorité de la plate-forme de Pékin </a:t>
            </a:r>
            <a:r>
              <a:rPr lang="fr-FR" baseline="0" dirty="0" smtClean="0">
                <a:sym typeface="Wingdings"/>
              </a:rPr>
              <a:t> accroître la participation des femmes à la prise de décision et demande aux gouvernements d’établir des mesures législatives.</a:t>
            </a:r>
          </a:p>
          <a:p>
            <a:r>
              <a:rPr lang="fr-FR" baseline="0" dirty="0" smtClean="0">
                <a:sym typeface="Wingdings"/>
              </a:rPr>
              <a:t> La parité comme forme de modernité</a:t>
            </a:r>
          </a:p>
          <a:p>
            <a:r>
              <a:rPr lang="fr-FR" baseline="0" dirty="0" smtClean="0">
                <a:sym typeface="Wingdings"/>
              </a:rPr>
              <a:t>Textes communautaires : « la participation active des femmes au processus de décision pourrait être un des moyens les plus efficaces pour parvenir à une égalité des chances entre les hommes et les femmes et pour provoquer des changements durables d’attitudes ».</a:t>
            </a:r>
          </a:p>
          <a:p>
            <a:pPr marL="171450" indent="-171450">
              <a:buFont typeface="Wingdings" charset="0"/>
              <a:buChar char="à"/>
            </a:pPr>
            <a:r>
              <a:rPr lang="fr-FR" baseline="0" dirty="0" smtClean="0">
                <a:sym typeface="Wingdings"/>
              </a:rPr>
              <a:t>Lobbying qui pousse à la mise à l’agenda de la parité (thème de campagne en 1995)  création de l’Observatoire de la parité en 1995 (1</a:t>
            </a:r>
            <a:r>
              <a:rPr lang="fr-FR" baseline="30000" dirty="0" smtClean="0">
                <a:sym typeface="Wingdings"/>
              </a:rPr>
              <a:t>er</a:t>
            </a:r>
            <a:r>
              <a:rPr lang="fr-FR" baseline="0" dirty="0" smtClean="0">
                <a:sym typeface="Wingdings"/>
              </a:rPr>
              <a:t> rapport sur les femmes en politique, par Bachelot et Gisèle Halimi en 1996 : http://</a:t>
            </a:r>
            <a:r>
              <a:rPr lang="fr-FR" baseline="0" dirty="0" err="1" smtClean="0">
                <a:sym typeface="Wingdings"/>
              </a:rPr>
              <a:t>www.haut</a:t>
            </a:r>
            <a:r>
              <a:rPr lang="fr-FR" baseline="0" dirty="0" smtClean="0">
                <a:sym typeface="Wingdings"/>
              </a:rPr>
              <a:t>-conseil-</a:t>
            </a:r>
            <a:r>
              <a:rPr lang="fr-FR" baseline="0" dirty="0" err="1" smtClean="0">
                <a:sym typeface="Wingdings"/>
              </a:rPr>
              <a:t>egalite.gouv.fr</a:t>
            </a:r>
            <a:r>
              <a:rPr lang="fr-FR" baseline="0" dirty="0" smtClean="0">
                <a:sym typeface="Wingdings"/>
              </a:rPr>
              <a:t>/IMG/</a:t>
            </a:r>
            <a:r>
              <a:rPr lang="fr-FR" baseline="0" dirty="0" err="1" smtClean="0">
                <a:sym typeface="Wingdings"/>
              </a:rPr>
              <a:t>pdf</a:t>
            </a:r>
            <a:r>
              <a:rPr lang="fr-FR" baseline="0" dirty="0" smtClean="0">
                <a:sym typeface="Wingdings"/>
              </a:rPr>
              <a:t>/0000pdf-40f840f8.pdf)</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5</a:t>
            </a:r>
            <a:r>
              <a:rPr lang="fr-FR" baseline="0" dirty="0" smtClean="0"/>
              <a:t> anciennes ministres de gauche et cinq anciennes ministres de droite signent en commun cette pétition, qui altère le sens de la revendication paritaire, mais va faire entrer le concept dans le débat public et transformer à terme le discours sur l’égalité des sexes (</a:t>
            </a:r>
            <a:r>
              <a:rPr lang="fr-FR" baseline="0" dirty="0" err="1" smtClean="0"/>
              <a:t>Lépinard</a:t>
            </a:r>
            <a:r>
              <a:rPr lang="fr-FR" baseline="0" dirty="0" smtClean="0"/>
              <a:t>, </a:t>
            </a:r>
            <a:r>
              <a:rPr lang="fr-FR" baseline="0" dirty="0" err="1" smtClean="0"/>
              <a:t>Bereni</a:t>
            </a:r>
            <a:r>
              <a:rPr lang="fr-FR" baseline="0" dirty="0" smtClean="0"/>
              <a:t>).</a:t>
            </a:r>
          </a:p>
          <a:p>
            <a:r>
              <a:rPr lang="fr-FR" dirty="0" smtClean="0"/>
              <a:t>D’un côté, les tenants d’un universalisme à la française soutiennent que les principes de la Déclaration des droits de l’homme et du citoyen</a:t>
            </a:r>
            <a:r>
              <a:rPr lang="fr-FR" baseline="0" dirty="0" smtClean="0"/>
              <a:t> de 1789 garantissent l’égalité de tous devant la loi, et sont effrayés par l’éventuelle émergence du communautarisme. Selon eux, cet universalisme repose sur l’idée  que tous les citoyens, quelle que soit leur origine, doivent se conformer à un modèle unique.</a:t>
            </a:r>
            <a:r>
              <a:rPr lang="fr-FR" dirty="0" smtClean="0"/>
              <a:t> </a:t>
            </a:r>
          </a:p>
          <a:p>
            <a:r>
              <a:rPr lang="fr-FR" dirty="0" smtClean="0"/>
              <a:t>De l’autre côté, le mouvement pour la</a:t>
            </a:r>
            <a:r>
              <a:rPr lang="fr-FR" baseline="0" dirty="0" smtClean="0"/>
              <a:t> parité se dit lui aussi universaliste, puisqu’il refuse de prendre en compte les stéréotypes de genre et ne s’intéresse pas à la contribution particulière que les femmes peuvent apporter à la politique. Il ne s’agit donc pas d’un programme d’action positive à l’américaine car les femmes ne sont pas une catégorie mais des individus.</a:t>
            </a:r>
          </a:p>
          <a:p>
            <a:r>
              <a:rPr lang="fr-FR" baseline="0" dirty="0" smtClean="0"/>
              <a:t>Sondage IFOP (1996) : 77 % d’accord pour « modifier la Constitution afin d’introduire la parité comme principe général » </a:t>
            </a:r>
            <a:r>
              <a:rPr lang="fr-FR" baseline="0" dirty="0" smtClean="0">
                <a:sym typeface="Wingdings"/>
              </a:rPr>
              <a:t> marginalisation des femmes vue comme un symptôme d’un système représentatif malade et la parité comme remède possible</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indent="0">
              <a:buFont typeface="Wingdings" charset="0"/>
              <a:buNone/>
            </a:pPr>
            <a:endParaRPr lang="fr-FR" baseline="0" dirty="0" smtClean="0">
              <a:sym typeface="Wingdings"/>
            </a:endParaRPr>
          </a:p>
          <a:p>
            <a:pPr marL="171450" indent="-171450">
              <a:buFont typeface="Wingdings" charset="0"/>
              <a:buChar char="à"/>
            </a:pPr>
            <a:r>
              <a:rPr lang="fr-FR" baseline="0" dirty="0" smtClean="0">
                <a:sym typeface="Wingdings"/>
              </a:rPr>
              <a:t>Débat lancé à l’Assemblée nationale en mars 1997 puis dissolution de l’AN et reprise en 1998</a:t>
            </a:r>
            <a:endParaRPr lang="fr-FR" baseline="0" dirty="0" smtClean="0"/>
          </a:p>
          <a:p>
            <a:endParaRPr lang="fr-FR" baseline="0" dirty="0" smtClean="0"/>
          </a:p>
          <a:p>
            <a:pPr marL="171450" indent="-171450">
              <a:buFont typeface="Wingdings" charset="0"/>
              <a:buChar char="à"/>
            </a:pPr>
            <a:endParaRPr lang="fr-FR" dirty="0"/>
          </a:p>
        </p:txBody>
      </p:sp>
      <p:sp>
        <p:nvSpPr>
          <p:cNvPr id="4" name="Espace réservé du numéro de diapositive 3"/>
          <p:cNvSpPr>
            <a:spLocks noGrp="1"/>
          </p:cNvSpPr>
          <p:nvPr>
            <p:ph type="sldNum" sz="quarter" idx="10"/>
          </p:nvPr>
        </p:nvSpPr>
        <p:spPr/>
        <p:txBody>
          <a:bodyPr/>
          <a:lstStyle/>
          <a:p>
            <a:fld id="{CAA1EDD7-D215-1345-9ED5-F4FA529AE36C}" type="slidenum">
              <a:rPr lang="fr-FR" smtClean="0"/>
              <a:t>10</a:t>
            </a:fld>
            <a:endParaRPr lang="fr-FR"/>
          </a:p>
        </p:txBody>
      </p:sp>
    </p:spTree>
    <p:extLst>
      <p:ext uri="{BB962C8B-B14F-4D97-AF65-F5344CB8AC3E}">
        <p14:creationId xmlns:p14="http://schemas.microsoft.com/office/powerpoint/2010/main" val="4197860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 1er tableau compare la part des hommes dans les conseils municipaux avant et </a:t>
            </a:r>
            <a:r>
              <a:rPr lang="fr-FR" sz="1200" kern="1200" dirty="0" err="1" smtClean="0">
                <a:solidFill>
                  <a:schemeClr val="tx1"/>
                </a:solidFill>
                <a:effectLst/>
                <a:latin typeface="+mn-lt"/>
                <a:ea typeface="+mn-ea"/>
                <a:cs typeface="+mn-cs"/>
              </a:rPr>
              <a:t>après</a:t>
            </a:r>
            <a:r>
              <a:rPr lang="fr-FR" sz="1200" kern="1200" dirty="0" smtClean="0">
                <a:solidFill>
                  <a:schemeClr val="tx1"/>
                </a:solidFill>
                <a:effectLst/>
                <a:latin typeface="+mn-lt"/>
                <a:ea typeface="+mn-ea"/>
                <a:cs typeface="+mn-cs"/>
              </a:rPr>
              <a:t> les lois dites « sur la </a:t>
            </a:r>
            <a:r>
              <a:rPr lang="fr-FR" sz="1200" kern="1200" dirty="0" err="1" smtClean="0">
                <a:solidFill>
                  <a:schemeClr val="tx1"/>
                </a:solidFill>
                <a:effectLst/>
                <a:latin typeface="+mn-lt"/>
                <a:ea typeface="+mn-ea"/>
                <a:cs typeface="+mn-cs"/>
              </a:rPr>
              <a:t>parite</a:t>
            </a:r>
            <a:r>
              <a:rPr lang="fr-FR" sz="1200" kern="1200" dirty="0" smtClean="0">
                <a:solidFill>
                  <a:schemeClr val="tx1"/>
                </a:solidFill>
                <a:effectLst/>
                <a:latin typeface="+mn-lt"/>
                <a:ea typeface="+mn-ea"/>
                <a:cs typeface="+mn-cs"/>
              </a:rPr>
              <a:t>́ » dans les communes où elles s’appliquent et dans celles où elles ne s’appliquent pas. Ainsi, dans les villes sous contraintes, il y a presque autant d’hommes que de femmes à </a:t>
            </a:r>
            <a:r>
              <a:rPr lang="fr-FR" sz="1200" kern="1200" dirty="0" err="1" smtClean="0">
                <a:solidFill>
                  <a:schemeClr val="tx1"/>
                </a:solidFill>
                <a:effectLst/>
                <a:latin typeface="+mn-lt"/>
                <a:ea typeface="+mn-ea"/>
                <a:cs typeface="+mn-cs"/>
              </a:rPr>
              <a:t>siéger</a:t>
            </a:r>
            <a:r>
              <a:rPr lang="fr-FR" sz="1200" kern="1200" dirty="0" smtClean="0">
                <a:solidFill>
                  <a:schemeClr val="tx1"/>
                </a:solidFill>
                <a:effectLst/>
                <a:latin typeface="+mn-lt"/>
                <a:ea typeface="+mn-ea"/>
                <a:cs typeface="+mn-cs"/>
              </a:rPr>
              <a:t> dans les conseils municipaux alors que les hommes </a:t>
            </a:r>
            <a:r>
              <a:rPr lang="fr-FR" sz="1200" kern="1200" dirty="0" err="1" smtClean="0">
                <a:solidFill>
                  <a:schemeClr val="tx1"/>
                </a:solidFill>
                <a:effectLst/>
                <a:latin typeface="+mn-lt"/>
                <a:ea typeface="+mn-ea"/>
                <a:cs typeface="+mn-cs"/>
              </a:rPr>
              <a:t>représentaient</a:t>
            </a:r>
            <a:r>
              <a:rPr lang="fr-FR" sz="1200" kern="1200" dirty="0" smtClean="0">
                <a:solidFill>
                  <a:schemeClr val="tx1"/>
                </a:solidFill>
                <a:effectLst/>
                <a:latin typeface="+mn-lt"/>
                <a:ea typeface="+mn-ea"/>
                <a:cs typeface="+mn-cs"/>
              </a:rPr>
              <a:t> 78,3 % des </a:t>
            </a:r>
            <a:r>
              <a:rPr lang="fr-FR" sz="1200" kern="1200" dirty="0" err="1" smtClean="0">
                <a:solidFill>
                  <a:schemeClr val="tx1"/>
                </a:solidFill>
                <a:effectLst/>
                <a:latin typeface="+mn-lt"/>
                <a:ea typeface="+mn-ea"/>
                <a:cs typeface="+mn-cs"/>
              </a:rPr>
              <a:t>élu·es</a:t>
            </a:r>
            <a:r>
              <a:rPr lang="fr-FR" sz="1200" kern="1200" dirty="0" smtClean="0">
                <a:solidFill>
                  <a:schemeClr val="tx1"/>
                </a:solidFill>
                <a:effectLst/>
                <a:latin typeface="+mn-lt"/>
                <a:ea typeface="+mn-ea"/>
                <a:cs typeface="+mn-cs"/>
              </a:rPr>
              <a:t> avant l’adoption de ces lois. Nous pouvons </a:t>
            </a:r>
            <a:r>
              <a:rPr lang="fr-FR" sz="1200" kern="1200" dirty="0" err="1" smtClean="0">
                <a:solidFill>
                  <a:schemeClr val="tx1"/>
                </a:solidFill>
                <a:effectLst/>
                <a:latin typeface="+mn-lt"/>
                <a:ea typeface="+mn-ea"/>
                <a:cs typeface="+mn-cs"/>
              </a:rPr>
              <a:t>considérer</a:t>
            </a:r>
            <a:r>
              <a:rPr lang="fr-FR" sz="1200" kern="1200" dirty="0" smtClean="0">
                <a:solidFill>
                  <a:schemeClr val="tx1"/>
                </a:solidFill>
                <a:effectLst/>
                <a:latin typeface="+mn-lt"/>
                <a:ea typeface="+mn-ea"/>
                <a:cs typeface="+mn-cs"/>
              </a:rPr>
              <a:t> que l’objectif de </a:t>
            </a:r>
            <a:r>
              <a:rPr lang="fr-FR" sz="1200" kern="1200" dirty="0" err="1" smtClean="0">
                <a:solidFill>
                  <a:schemeClr val="tx1"/>
                </a:solidFill>
                <a:effectLst/>
                <a:latin typeface="+mn-lt"/>
                <a:ea typeface="+mn-ea"/>
                <a:cs typeface="+mn-cs"/>
              </a:rPr>
              <a:t>parite</a:t>
            </a:r>
            <a:r>
              <a:rPr lang="fr-FR" sz="1200" kern="1200" dirty="0" smtClean="0">
                <a:solidFill>
                  <a:schemeClr val="tx1"/>
                </a:solidFill>
                <a:effectLst/>
                <a:latin typeface="+mn-lt"/>
                <a:ea typeface="+mn-ea"/>
                <a:cs typeface="+mn-cs"/>
              </a:rPr>
              <a:t>́ en termes </a:t>
            </a:r>
            <a:r>
              <a:rPr lang="fr-FR" sz="1200" kern="1200" dirty="0" err="1" smtClean="0">
                <a:solidFill>
                  <a:schemeClr val="tx1"/>
                </a:solidFill>
                <a:effectLst/>
                <a:latin typeface="+mn-lt"/>
                <a:ea typeface="+mn-ea"/>
                <a:cs typeface="+mn-cs"/>
              </a:rPr>
              <a:t>numériques</a:t>
            </a:r>
            <a:r>
              <a:rPr lang="fr-FR" sz="1200" kern="1200" dirty="0" smtClean="0">
                <a:solidFill>
                  <a:schemeClr val="tx1"/>
                </a:solidFill>
                <a:effectLst/>
                <a:latin typeface="+mn-lt"/>
                <a:ea typeface="+mn-ea"/>
                <a:cs typeface="+mn-cs"/>
              </a:rPr>
              <a:t> a donc </a:t>
            </a:r>
            <a:r>
              <a:rPr lang="fr-FR" sz="1200" kern="1200" dirty="0" err="1" smtClean="0">
                <a:solidFill>
                  <a:schemeClr val="tx1"/>
                </a:solidFill>
                <a:effectLst/>
                <a:latin typeface="+mn-lt"/>
                <a:ea typeface="+mn-ea"/>
                <a:cs typeface="+mn-cs"/>
              </a:rPr>
              <a:t>éte</a:t>
            </a:r>
            <a:r>
              <a:rPr lang="fr-FR" sz="1200" kern="1200" dirty="0" smtClean="0">
                <a:solidFill>
                  <a:schemeClr val="tx1"/>
                </a:solidFill>
                <a:effectLst/>
                <a:latin typeface="+mn-lt"/>
                <a:ea typeface="+mn-ea"/>
                <a:cs typeface="+mn-cs"/>
              </a:rPr>
              <a:t>́ atteint dans ces communes. De plus, ce tableau met en </a:t>
            </a:r>
            <a:r>
              <a:rPr lang="fr-FR" sz="1200" kern="1200" dirty="0" err="1" smtClean="0">
                <a:solidFill>
                  <a:schemeClr val="tx1"/>
                </a:solidFill>
                <a:effectLst/>
                <a:latin typeface="+mn-lt"/>
                <a:ea typeface="+mn-ea"/>
                <a:cs typeface="+mn-cs"/>
              </a:rPr>
              <a:t>évidence</a:t>
            </a:r>
            <a:r>
              <a:rPr lang="fr-FR" sz="1200" kern="1200" dirty="0" smtClean="0">
                <a:solidFill>
                  <a:schemeClr val="tx1"/>
                </a:solidFill>
                <a:effectLst/>
                <a:latin typeface="+mn-lt"/>
                <a:ea typeface="+mn-ea"/>
                <a:cs typeface="+mn-cs"/>
              </a:rPr>
              <a:t> un effet d’entrainement des communes pour lesquelles les contraintes </a:t>
            </a:r>
            <a:r>
              <a:rPr lang="fr-FR" sz="1200" kern="1200" dirty="0" err="1" smtClean="0">
                <a:solidFill>
                  <a:schemeClr val="tx1"/>
                </a:solidFill>
                <a:effectLst/>
                <a:latin typeface="+mn-lt"/>
                <a:ea typeface="+mn-ea"/>
                <a:cs typeface="+mn-cs"/>
              </a:rPr>
              <a:t>légales</a:t>
            </a:r>
            <a:r>
              <a:rPr lang="fr-FR" sz="1200" kern="1200" dirty="0" smtClean="0">
                <a:solidFill>
                  <a:schemeClr val="tx1"/>
                </a:solidFill>
                <a:effectLst/>
                <a:latin typeface="+mn-lt"/>
                <a:ea typeface="+mn-ea"/>
                <a:cs typeface="+mn-cs"/>
              </a:rPr>
              <a:t> ne s’appliquent pas. En effet, la part des femmes a </a:t>
            </a:r>
            <a:r>
              <a:rPr lang="fr-FR" sz="1200" kern="1200" dirty="0" err="1" smtClean="0">
                <a:solidFill>
                  <a:schemeClr val="tx1"/>
                </a:solidFill>
                <a:effectLst/>
                <a:latin typeface="+mn-lt"/>
                <a:ea typeface="+mn-ea"/>
                <a:cs typeface="+mn-cs"/>
              </a:rPr>
              <a:t>également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augmentée</a:t>
            </a:r>
            <a:r>
              <a:rPr lang="fr-FR" sz="1200" kern="1200" dirty="0" smtClean="0">
                <a:solidFill>
                  <a:schemeClr val="tx1"/>
                </a:solidFill>
                <a:effectLst/>
                <a:latin typeface="+mn-lt"/>
                <a:ea typeface="+mn-ea"/>
                <a:cs typeface="+mn-cs"/>
              </a:rPr>
              <a:t> dans leurs conseils municipaux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 effet, si l’on regarde la proportion de maires femmes depuis 1989, on s’</a:t>
            </a:r>
            <a:r>
              <a:rPr lang="fr-FR" sz="1200" kern="1200" dirty="0" err="1" smtClean="0">
                <a:solidFill>
                  <a:schemeClr val="tx1"/>
                </a:solidFill>
                <a:effectLst/>
                <a:latin typeface="+mn-lt"/>
                <a:ea typeface="+mn-ea"/>
                <a:cs typeface="+mn-cs"/>
              </a:rPr>
              <a:t>aperçoit</a:t>
            </a:r>
            <a:r>
              <a:rPr lang="fr-FR" sz="1200" kern="1200" dirty="0" smtClean="0">
                <a:solidFill>
                  <a:schemeClr val="tx1"/>
                </a:solidFill>
                <a:effectLst/>
                <a:latin typeface="+mn-lt"/>
                <a:ea typeface="+mn-ea"/>
                <a:cs typeface="+mn-cs"/>
              </a:rPr>
              <a:t> qu’il n’y a pas eu d’</a:t>
            </a:r>
            <a:r>
              <a:rPr lang="fr-FR" sz="1200" kern="1200" dirty="0" err="1" smtClean="0">
                <a:solidFill>
                  <a:schemeClr val="tx1"/>
                </a:solidFill>
                <a:effectLst/>
                <a:latin typeface="+mn-lt"/>
                <a:ea typeface="+mn-ea"/>
                <a:cs typeface="+mn-cs"/>
              </a:rPr>
              <a:t>accélération</a:t>
            </a:r>
            <a:r>
              <a:rPr lang="fr-FR" sz="1200" kern="1200" dirty="0" smtClean="0">
                <a:solidFill>
                  <a:schemeClr val="tx1"/>
                </a:solidFill>
                <a:effectLst/>
                <a:latin typeface="+mn-lt"/>
                <a:ea typeface="+mn-ea"/>
                <a:cs typeface="+mn-cs"/>
              </a:rPr>
              <a:t> de son augmentation à mesure de l’adoption des lois dites « sur la </a:t>
            </a:r>
            <a:r>
              <a:rPr lang="fr-FR" sz="1200" kern="1200" dirty="0" err="1" smtClean="0">
                <a:solidFill>
                  <a:schemeClr val="tx1"/>
                </a:solidFill>
                <a:effectLst/>
                <a:latin typeface="+mn-lt"/>
                <a:ea typeface="+mn-ea"/>
                <a:cs typeface="+mn-cs"/>
              </a:rPr>
              <a:t>parite</a:t>
            </a:r>
            <a:r>
              <a:rPr lang="fr-FR" sz="1200" kern="1200" dirty="0" smtClean="0">
                <a:solidFill>
                  <a:schemeClr val="tx1"/>
                </a:solidFill>
                <a:effectLst/>
                <a:latin typeface="+mn-lt"/>
                <a:ea typeface="+mn-ea"/>
                <a:cs typeface="+mn-cs"/>
              </a:rPr>
              <a:t>́ » qui stagne entre 2 et 3,5 points d’un mandat à l’autre.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Ainsi, si l’on </a:t>
            </a:r>
            <a:r>
              <a:rPr lang="fr-FR" sz="1200" kern="1200" dirty="0" err="1" smtClean="0">
                <a:solidFill>
                  <a:schemeClr val="tx1"/>
                </a:solidFill>
                <a:effectLst/>
                <a:latin typeface="+mn-lt"/>
                <a:ea typeface="+mn-ea"/>
                <a:cs typeface="+mn-cs"/>
              </a:rPr>
              <a:t>réalise</a:t>
            </a:r>
            <a:r>
              <a:rPr lang="fr-FR" sz="1200" kern="1200" dirty="0" smtClean="0">
                <a:solidFill>
                  <a:schemeClr val="tx1"/>
                </a:solidFill>
                <a:effectLst/>
                <a:latin typeface="+mn-lt"/>
                <a:ea typeface="+mn-ea"/>
                <a:cs typeface="+mn-cs"/>
              </a:rPr>
              <a:t> une projection de l’</a:t>
            </a:r>
            <a:r>
              <a:rPr lang="fr-FR" sz="1200" kern="1200" dirty="0" err="1" smtClean="0">
                <a:solidFill>
                  <a:schemeClr val="tx1"/>
                </a:solidFill>
                <a:effectLst/>
                <a:latin typeface="+mn-lt"/>
                <a:ea typeface="+mn-ea"/>
                <a:cs typeface="+mn-cs"/>
              </a:rPr>
              <a:t>évolution</a:t>
            </a:r>
            <a:r>
              <a:rPr lang="fr-FR" sz="1200" kern="1200" dirty="0" smtClean="0">
                <a:solidFill>
                  <a:schemeClr val="tx1"/>
                </a:solidFill>
                <a:effectLst/>
                <a:latin typeface="+mn-lt"/>
                <a:ea typeface="+mn-ea"/>
                <a:cs typeface="+mn-cs"/>
              </a:rPr>
              <a:t> du taux de </a:t>
            </a:r>
            <a:r>
              <a:rPr lang="fr-FR" sz="1200" kern="1200" dirty="0" err="1" smtClean="0">
                <a:solidFill>
                  <a:schemeClr val="tx1"/>
                </a:solidFill>
                <a:effectLst/>
                <a:latin typeface="+mn-lt"/>
                <a:ea typeface="+mn-ea"/>
                <a:cs typeface="+mn-cs"/>
              </a:rPr>
              <a:t>féminisation</a:t>
            </a:r>
            <a:r>
              <a:rPr lang="fr-FR" sz="1200" kern="1200" dirty="0" smtClean="0">
                <a:solidFill>
                  <a:schemeClr val="tx1"/>
                </a:solidFill>
                <a:effectLst/>
                <a:latin typeface="+mn-lt"/>
                <a:ea typeface="+mn-ea"/>
                <a:cs typeface="+mn-cs"/>
              </a:rPr>
              <a:t> de la fonction de maire d’</a:t>
            </a:r>
            <a:r>
              <a:rPr lang="fr-FR" sz="1200" kern="1200" dirty="0" err="1" smtClean="0">
                <a:solidFill>
                  <a:schemeClr val="tx1"/>
                </a:solidFill>
                <a:effectLst/>
                <a:latin typeface="+mn-lt"/>
                <a:ea typeface="+mn-ea"/>
                <a:cs typeface="+mn-cs"/>
              </a:rPr>
              <a:t>après</a:t>
            </a:r>
            <a:r>
              <a:rPr lang="fr-FR" sz="1200" kern="1200" dirty="0" smtClean="0">
                <a:solidFill>
                  <a:schemeClr val="tx1"/>
                </a:solidFill>
                <a:effectLst/>
                <a:latin typeface="+mn-lt"/>
                <a:ea typeface="+mn-ea"/>
                <a:cs typeface="+mn-cs"/>
              </a:rPr>
              <a:t> une progression moyenne de 2,6 points par an, nous concluons qu’il faudra attendre l’an 2092 pour que les postes de maire soient </a:t>
            </a:r>
            <a:r>
              <a:rPr lang="fr-FR" sz="1200" kern="1200" dirty="0" err="1" smtClean="0">
                <a:solidFill>
                  <a:schemeClr val="tx1"/>
                </a:solidFill>
                <a:effectLst/>
                <a:latin typeface="+mn-lt"/>
                <a:ea typeface="+mn-ea"/>
                <a:cs typeface="+mn-cs"/>
              </a:rPr>
              <a:t>également</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partagés</a:t>
            </a:r>
            <a:r>
              <a:rPr lang="fr-FR" sz="1200" kern="1200" dirty="0" smtClean="0">
                <a:solidFill>
                  <a:schemeClr val="tx1"/>
                </a:solidFill>
                <a:effectLst/>
                <a:latin typeface="+mn-lt"/>
                <a:ea typeface="+mn-ea"/>
                <a:cs typeface="+mn-cs"/>
              </a:rPr>
              <a:t> entre les femmes et les hommes ! </a:t>
            </a:r>
            <a:endParaRPr lang="fr-FR" dirty="0" smtClean="0"/>
          </a:p>
          <a:p>
            <a:endParaRPr lang="fr-FR"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E3503B5-796A-DF48-9EBF-757703129234}" type="slidenum">
              <a:rPr lang="fr-FR" smtClean="0"/>
              <a:t>27</a:t>
            </a:fld>
            <a:endParaRPr lang="fr-FR"/>
          </a:p>
        </p:txBody>
      </p:sp>
    </p:spTree>
    <p:extLst>
      <p:ext uri="{BB962C8B-B14F-4D97-AF65-F5344CB8AC3E}">
        <p14:creationId xmlns:p14="http://schemas.microsoft.com/office/powerpoint/2010/main" val="309007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1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40231074-7D66-D34E-8540-EEFF8EE9D019}" type="datetime1">
              <a:rPr lang="fr-FR" smtClean="0"/>
              <a:t>09/12/2019</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AC5B1FEA-406A-7749-A5C3-DDCB5F67A4CE}"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fr-FR" smtClean="0"/>
              <a:t>Cliquez et modifiez le titre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8F7E37F8-8832-7643-AED0-766B1AD7D16B}" type="datetime1">
              <a:rPr lang="fr-FR" smtClean="0"/>
              <a:t>09/12/2019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0F6F4-39AC-784F-A8D5-EE8F264AC767}" type="slidenum">
              <a:rPr lang="en-US" smtClean="0"/>
              <a:t>‹N°›</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fr-FR" smtClean="0"/>
              <a:t>Cliquez et modifiez le titre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990B6D30-9051-C840-92D8-E52EA5FD2F0E}" type="datetime1">
              <a:rPr lang="fr-FR" smtClean="0"/>
              <a:t>09/12/2019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0F6F4-39AC-784F-A8D5-EE8F264AC767}" type="slidenum">
              <a:rPr lang="en-US" smtClean="0"/>
              <a:t>‹N°›</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86FE78CE-049B-B744-AEE3-D7405F26C826}" type="datetime1">
              <a:rPr lang="fr-FR" smtClean="0"/>
              <a:t>09/12/2019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28E8DFF-3E05-0548-8ED3-8A528BA8025F}" type="slidenum">
              <a:rPr lang="fr-FR" smtClean="0"/>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3E9163D-1956-1F43-9BE6-61795FCC52D8}" type="datetime1">
              <a:rPr lang="fr-FR" smtClean="0"/>
              <a:t>09/12/2019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0F6F4-39AC-784F-A8D5-EE8F264AC767}" type="slidenum">
              <a:rPr lang="en-US" smtClean="0"/>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fr-FR" smtClean="0"/>
              <a:t>Cliquez et modifiez le titre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D5C7442A-D32A-ED44-B390-6BD0D92E0FC6}" type="datetime1">
              <a:rPr lang="fr-FR" smtClean="0"/>
              <a:t>09/12/2019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fr-FR" smtClean="0"/>
              <a:t>Cliquez et modifiez le titre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29D9FA02-A6EB-904E-A0DC-89E6360CA12F}" type="datetime1">
              <a:rPr lang="fr-FR" smtClean="0"/>
              <a:t>09/12/2019</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6510F6F4-39AC-784F-A8D5-EE8F264AC767}" type="slidenum">
              <a:rPr lang="en-US" smtClean="0"/>
              <a:t>‹N°›</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fr-FR" smtClean="0"/>
              <a:t>Faire glisser l'image vers l'espace réservé ou cliquer sur l'icône pour l'ajouter</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fr-FR" smtClean="0"/>
              <a:t>Cliquez et modifiez le titre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F5E4F7B3-577A-364B-AD45-8D771B7EBD05}" type="datetime1">
              <a:rPr lang="fr-FR" smtClean="0"/>
              <a:t>09/12/2019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0F6F4-39AC-784F-A8D5-EE8F264AC767}" type="slidenum">
              <a:rPr lang="en-US" smtClean="0"/>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images avec légende">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fr-FR" smtClean="0"/>
              <a:t>Cliquez et modifiez le titre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C5B36F47-D175-684F-A8EE-618447B491B5}" type="datetime1">
              <a:rPr lang="fr-FR" smtClean="0"/>
              <a:t>09/12/2019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0F6F4-39AC-784F-A8D5-EE8F264AC767}" type="slidenum">
              <a:rPr lang="en-US" smtClean="0"/>
              <a:t>‹N°›</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B19538CE-E557-6947-A3CF-FB596E9E6863}" type="datetime1">
              <a:rPr lang="fr-FR" smtClean="0"/>
              <a:t>09/12/2019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0F6F4-39AC-784F-A8D5-EE8F264AC767}" type="slidenum">
              <a:rPr lang="en-US" smtClean="0"/>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fr-FR" smtClean="0"/>
              <a:t>Cliquez et modifiez le titre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D298A4F4-B732-8646-AF9B-400A9583A1F2}" type="datetime1">
              <a:rPr lang="fr-FR" smtClean="0"/>
              <a:t>09/12/2019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0F6F4-39AC-784F-A8D5-EE8F264AC767}" type="slidenum">
              <a:rPr lang="en-US" smtClean="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a:xfrm>
            <a:off x="7212106" y="6356350"/>
            <a:ext cx="1752600" cy="365125"/>
          </a:xfrm>
        </p:spPr>
        <p:txBody>
          <a:bodyPr/>
          <a:lstStyle/>
          <a:p>
            <a:fld id="{152E1EF9-06FD-F140-9F9D-84BC31A1D7E5}" type="datetime1">
              <a:rPr lang="fr-FR" smtClean="0"/>
              <a:t>09/12/2019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0F6F4-39AC-784F-A8D5-EE8F264AC767}" type="slidenum">
              <a:rPr lang="en-US" smtClean="0"/>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Titre. Texte et image de la bibliothèque">
    <p:spTree>
      <p:nvGrpSpPr>
        <p:cNvPr id="1" name=""/>
        <p:cNvGrpSpPr/>
        <p:nvPr/>
      </p:nvGrpSpPr>
      <p:grpSpPr>
        <a:xfrm>
          <a:off x="0" y="0"/>
          <a:ext cx="0" cy="0"/>
          <a:chOff x="0" y="0"/>
          <a:chExt cx="0" cy="0"/>
        </a:xfrm>
      </p:grpSpPr>
      <p:sp>
        <p:nvSpPr>
          <p:cNvPr id="2" name="Titre 1"/>
          <p:cNvSpPr>
            <a:spLocks noGrp="1"/>
          </p:cNvSpPr>
          <p:nvPr>
            <p:ph type="title"/>
          </p:nvPr>
        </p:nvSpPr>
        <p:spPr>
          <a:xfrm>
            <a:off x="456480" y="273629"/>
            <a:ext cx="8167680" cy="866971"/>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456480" y="1604329"/>
            <a:ext cx="4014720" cy="452495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image de la bibliothèque 3"/>
          <p:cNvSpPr>
            <a:spLocks noGrp="1"/>
          </p:cNvSpPr>
          <p:nvPr>
            <p:ph type="clipArt" sz="half" idx="2"/>
          </p:nvPr>
        </p:nvSpPr>
        <p:spPr>
          <a:xfrm>
            <a:off x="4609440" y="1604329"/>
            <a:ext cx="4014720" cy="4524955"/>
          </a:xfrm>
        </p:spPr>
        <p:txBody>
          <a:bodyPr/>
          <a:lstStyle/>
          <a:p>
            <a:endParaRPr lang="fr-FR"/>
          </a:p>
        </p:txBody>
      </p:sp>
      <p:sp>
        <p:nvSpPr>
          <p:cNvPr id="5" name="Espace réservé de la date 4"/>
          <p:cNvSpPr>
            <a:spLocks noGrp="1"/>
          </p:cNvSpPr>
          <p:nvPr>
            <p:ph type="dt" idx="10"/>
          </p:nvPr>
        </p:nvSpPr>
        <p:spPr>
          <a:xfrm>
            <a:off x="456480" y="6247376"/>
            <a:ext cx="2067840" cy="472370"/>
          </a:xfrm>
        </p:spPr>
        <p:txBody>
          <a:bodyPr/>
          <a:lstStyle>
            <a:lvl1pPr>
              <a:defRPr/>
            </a:lvl1pPr>
          </a:lstStyle>
          <a:p>
            <a:fld id="{D70954E2-E67E-654D-9C5B-3D202D0C5C06}" type="datetime1">
              <a:rPr lang="fr-FR" smtClean="0"/>
              <a:t>09/12/2019</a:t>
            </a:fld>
            <a:endParaRPr lang="en-GB"/>
          </a:p>
        </p:txBody>
      </p:sp>
      <p:sp>
        <p:nvSpPr>
          <p:cNvPr id="6" name="Espace réservé du pied de page 5"/>
          <p:cNvSpPr>
            <a:spLocks noGrp="1"/>
          </p:cNvSpPr>
          <p:nvPr>
            <p:ph type="ftr" idx="11"/>
          </p:nvPr>
        </p:nvSpPr>
        <p:spPr>
          <a:xfrm>
            <a:off x="3127680" y="6247376"/>
            <a:ext cx="2836800" cy="472370"/>
          </a:xfrm>
        </p:spPr>
        <p:txBody>
          <a:bodyPr/>
          <a:lstStyle>
            <a:lvl1pPr>
              <a:defRPr/>
            </a:lvl1pPr>
          </a:lstStyle>
          <a:p>
            <a:endParaRPr lang="en-GB"/>
          </a:p>
        </p:txBody>
      </p:sp>
      <p:sp>
        <p:nvSpPr>
          <p:cNvPr id="7" name="Espace réservé du numéro de diapositive 6"/>
          <p:cNvSpPr>
            <a:spLocks noGrp="1"/>
          </p:cNvSpPr>
          <p:nvPr>
            <p:ph type="sldNum" idx="12"/>
          </p:nvPr>
        </p:nvSpPr>
        <p:spPr>
          <a:xfrm>
            <a:off x="6556320" y="6247376"/>
            <a:ext cx="2067840" cy="472370"/>
          </a:xfrm>
        </p:spPr>
        <p:txBody>
          <a:bodyPr/>
          <a:lstStyle>
            <a:lvl1pPr>
              <a:defRPr/>
            </a:lvl1pPr>
          </a:lstStyle>
          <a:p>
            <a:fld id="{57B73F19-3C9D-2D4D-892A-D4B7F2D68628}" type="slidenum">
              <a:rPr lang="en-GB"/>
              <a:pPr/>
              <a:t>‹N°›</a:t>
            </a:fld>
            <a:endParaRPr lang="en-GB"/>
          </a:p>
        </p:txBody>
      </p:sp>
    </p:spTree>
    <p:extLst>
      <p:ext uri="{BB962C8B-B14F-4D97-AF65-F5344CB8AC3E}">
        <p14:creationId xmlns:p14="http://schemas.microsoft.com/office/powerpoint/2010/main" val="3747801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OverObj">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456480" y="273629"/>
            <a:ext cx="8167680" cy="866971"/>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456480" y="1604329"/>
            <a:ext cx="8167680" cy="219335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6480" y="3935934"/>
            <a:ext cx="8167680" cy="219335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idx="10"/>
          </p:nvPr>
        </p:nvSpPr>
        <p:spPr>
          <a:xfrm>
            <a:off x="456480" y="6247376"/>
            <a:ext cx="2067840" cy="472370"/>
          </a:xfrm>
        </p:spPr>
        <p:txBody>
          <a:bodyPr/>
          <a:lstStyle>
            <a:lvl1pPr>
              <a:defRPr/>
            </a:lvl1pPr>
          </a:lstStyle>
          <a:p>
            <a:fld id="{D61AC495-92FC-9842-B6BB-410CA535F925}" type="datetime1">
              <a:rPr lang="fr-FR" smtClean="0"/>
              <a:t>09/12/2019</a:t>
            </a:fld>
            <a:endParaRPr lang="en-GB"/>
          </a:p>
        </p:txBody>
      </p:sp>
      <p:sp>
        <p:nvSpPr>
          <p:cNvPr id="6" name="Espace réservé du pied de page 5"/>
          <p:cNvSpPr>
            <a:spLocks noGrp="1"/>
          </p:cNvSpPr>
          <p:nvPr>
            <p:ph type="ftr" idx="11"/>
          </p:nvPr>
        </p:nvSpPr>
        <p:spPr>
          <a:xfrm>
            <a:off x="3127680" y="6247376"/>
            <a:ext cx="2836800" cy="472370"/>
          </a:xfrm>
        </p:spPr>
        <p:txBody>
          <a:bodyPr/>
          <a:lstStyle>
            <a:lvl1pPr>
              <a:defRPr/>
            </a:lvl1pPr>
          </a:lstStyle>
          <a:p>
            <a:endParaRPr lang="en-GB"/>
          </a:p>
        </p:txBody>
      </p:sp>
      <p:sp>
        <p:nvSpPr>
          <p:cNvPr id="7" name="Espace réservé du numéro de diapositive 6"/>
          <p:cNvSpPr>
            <a:spLocks noGrp="1"/>
          </p:cNvSpPr>
          <p:nvPr>
            <p:ph type="sldNum" idx="12"/>
          </p:nvPr>
        </p:nvSpPr>
        <p:spPr>
          <a:xfrm>
            <a:off x="6556320" y="6247376"/>
            <a:ext cx="2067840" cy="472370"/>
          </a:xfrm>
        </p:spPr>
        <p:txBody>
          <a:bodyPr/>
          <a:lstStyle>
            <a:lvl1pPr>
              <a:defRPr/>
            </a:lvl1pPr>
          </a:lstStyle>
          <a:p>
            <a:fld id="{7AC896AA-569C-B14E-9F75-5BA36881EFC4}" type="slidenum">
              <a:rPr lang="en-GB"/>
              <a:pPr/>
              <a:t>‹N°›</a:t>
            </a:fld>
            <a:endParaRPr lang="en-GB"/>
          </a:p>
        </p:txBody>
      </p:sp>
    </p:spTree>
    <p:extLst>
      <p:ext uri="{BB962C8B-B14F-4D97-AF65-F5344CB8AC3E}">
        <p14:creationId xmlns:p14="http://schemas.microsoft.com/office/powerpoint/2010/main" val="304718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pic>
        <p:nvPicPr>
          <p:cNvPr id="3" name="Imag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611560" y="6035471"/>
            <a:ext cx="7129463" cy="719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Titre 1"/>
          <p:cNvSpPr>
            <a:spLocks noGrp="1"/>
          </p:cNvSpPr>
          <p:nvPr>
            <p:ph type="ctrTitle"/>
          </p:nvPr>
        </p:nvSpPr>
        <p:spPr>
          <a:xfrm>
            <a:off x="2196000" y="3240000"/>
            <a:ext cx="5940000" cy="1368000"/>
          </a:xfrm>
        </p:spPr>
        <p:txBody>
          <a:bodyPr lIns="0" tIns="0" rIns="0" bIns="0" anchor="t">
            <a:normAutofit/>
          </a:bodyPr>
          <a:lstStyle>
            <a:lvl1pPr algn="l">
              <a:defRPr sz="4200" b="1">
                <a:solidFill>
                  <a:schemeClr val="bg1"/>
                </a:solidFill>
              </a:defRPr>
            </a:lvl1pPr>
          </a:lstStyle>
          <a:p>
            <a:r>
              <a:rPr lang="fr-FR" smtClean="0"/>
              <a:t>Modifiez le style du titre</a:t>
            </a:r>
            <a:endParaRPr lang="fr-FR" dirty="0"/>
          </a:p>
        </p:txBody>
      </p:sp>
      <p:pic>
        <p:nvPicPr>
          <p:cNvPr id="12" name="Imag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5096"/>
          <a:stretch/>
        </p:blipFill>
        <p:spPr bwMode="auto">
          <a:xfrm>
            <a:off x="0" y="0"/>
            <a:ext cx="202069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e 3"/>
          <p:cNvGrpSpPr/>
          <p:nvPr userDrawn="1"/>
        </p:nvGrpSpPr>
        <p:grpSpPr>
          <a:xfrm>
            <a:off x="107504" y="5972175"/>
            <a:ext cx="8928993" cy="822009"/>
            <a:chOff x="107504" y="5972175"/>
            <a:chExt cx="8928993" cy="822009"/>
          </a:xfrm>
        </p:grpSpPr>
        <p:pic>
          <p:nvPicPr>
            <p:cNvPr id="27" name="Picture 2" descr="V:\Communication\6_FondsIconographique\3_BibVisuel\10_AutresLogos\grand logo Aric.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71296" y="5972175"/>
              <a:ext cx="786518" cy="785150"/>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180205"/>
              <a:ext cx="902843" cy="47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3"/>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302237" y="6144888"/>
              <a:ext cx="443267" cy="54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 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849704" y="6222739"/>
              <a:ext cx="648614" cy="28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 5"/>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715449" y="6125344"/>
              <a:ext cx="450347" cy="48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 6"/>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32441" y="6157721"/>
              <a:ext cx="504056" cy="41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descr="V:\Communication\6_FondsIconographique\3_BibVisuel\10_AutresLogos\logoADSM.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799858" y="6073642"/>
              <a:ext cx="679548" cy="5839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V:\Communication\6_FondsIconographique\3_BibVisuel\10_AutresLogos\22COTESDARMOR_V2_AMF.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909925" y="6154201"/>
              <a:ext cx="762887" cy="39738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V:\Communication\6_FondsIconographique\3_BibVisuel\10_AutresLogos\ADGCF bretagne ok.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3964702" y="6036008"/>
              <a:ext cx="543266" cy="633770"/>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 3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37394" y="6092673"/>
              <a:ext cx="580641" cy="701511"/>
            </a:xfrm>
            <a:prstGeom prst="rect">
              <a:avLst/>
            </a:prstGeom>
          </p:spPr>
        </p:pic>
      </p:grpSp>
    </p:spTree>
    <p:extLst>
      <p:ext uri="{BB962C8B-B14F-4D97-AF65-F5344CB8AC3E}">
        <p14:creationId xmlns:p14="http://schemas.microsoft.com/office/powerpoint/2010/main" val="1398080567"/>
      </p:ext>
    </p:extLst>
  </p:cSld>
  <p:clrMapOvr>
    <a:masterClrMapping/>
  </p:clrMapOvr>
  <p:transition advClick="0" advTm="10000">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re et conten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812088" y="6343650"/>
            <a:ext cx="720725"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Rectangle 4"/>
          <p:cNvSpPr/>
          <p:nvPr/>
        </p:nvSpPr>
        <p:spPr>
          <a:xfrm>
            <a:off x="1116013" y="6165850"/>
            <a:ext cx="7632700"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3"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84655" y="429647"/>
            <a:ext cx="829326" cy="8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2"/>
          <p:cNvSpPr>
            <a:spLocks noGrp="1"/>
          </p:cNvSpPr>
          <p:nvPr>
            <p:ph idx="1"/>
          </p:nvPr>
        </p:nvSpPr>
        <p:spPr>
          <a:xfrm>
            <a:off x="1403999" y="1196975"/>
            <a:ext cx="7128813" cy="4923024"/>
          </a:xfrm>
          <a:solidFill>
            <a:srgbClr val="357A9B"/>
          </a:solidFill>
        </p:spPr>
        <p:txBody>
          <a:bodyPr lIns="0" tIns="0" rIns="0" bIns="0" anchor="ctr"/>
          <a:lstStyle>
            <a:lvl1pPr marL="0" indent="0" algn="ctr">
              <a:buNone/>
              <a:defRPr sz="3600" b="1">
                <a:solidFill>
                  <a:schemeClr val="bg1"/>
                </a:solidFill>
                <a:latin typeface="Calibri" pitchFamily="34" charset="0"/>
                <a:cs typeface="Calibri" pitchFamily="34" charset="0"/>
              </a:defRPr>
            </a:lvl1pPr>
            <a:lvl2pPr>
              <a:defRPr sz="1800">
                <a:latin typeface="Calibri" pitchFamily="34" charset="0"/>
                <a:cs typeface="Calibri" pitchFamily="34" charset="0"/>
              </a:defRPr>
            </a:lvl2pPr>
            <a:lvl3pPr>
              <a:defRPr sz="1600">
                <a:latin typeface="Calibri" pitchFamily="34" charset="0"/>
                <a:cs typeface="Calibri" pitchFamily="34" charset="0"/>
              </a:defRPr>
            </a:lvl3pPr>
            <a:lvl4pPr>
              <a:defRPr sz="1400">
                <a:latin typeface="Calibri" pitchFamily="34" charset="0"/>
                <a:cs typeface="Calibri" pitchFamily="34" charset="0"/>
              </a:defRPr>
            </a:lvl4pPr>
            <a:lvl5pPr>
              <a:defRPr sz="1400">
                <a:latin typeface="Calibri" pitchFamily="34" charset="0"/>
                <a:cs typeface="Calibri" pitchFamily="34" charset="0"/>
              </a:defRPr>
            </a:lvl5pPr>
          </a:lstStyle>
          <a:p>
            <a:pPr lvl="0"/>
            <a:r>
              <a:rPr lang="fr-FR" smtClean="0"/>
              <a:t>Modifiez les styles du texte du masque</a:t>
            </a:r>
          </a:p>
        </p:txBody>
      </p:sp>
      <p:grpSp>
        <p:nvGrpSpPr>
          <p:cNvPr id="35" name="Groupe 34"/>
          <p:cNvGrpSpPr/>
          <p:nvPr userDrawn="1"/>
        </p:nvGrpSpPr>
        <p:grpSpPr>
          <a:xfrm>
            <a:off x="971600" y="6179649"/>
            <a:ext cx="8064896" cy="614535"/>
            <a:chOff x="971600" y="6179649"/>
            <a:chExt cx="8064896" cy="614535"/>
          </a:xfrm>
        </p:grpSpPr>
        <p:pic>
          <p:nvPicPr>
            <p:cNvPr id="36" name="Picture 2" descr="V:\Communication\6_FondsIconographique\3_BibVisuel\10_AutresLogos\grand logo Aric.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919632" y="6179649"/>
              <a:ext cx="578170" cy="586979"/>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e 36"/>
            <p:cNvGrpSpPr/>
            <p:nvPr userDrawn="1"/>
          </p:nvGrpSpPr>
          <p:grpSpPr>
            <a:xfrm>
              <a:off x="971600" y="6227371"/>
              <a:ext cx="8064896" cy="566813"/>
              <a:chOff x="971600" y="6227371"/>
              <a:chExt cx="8064896" cy="566813"/>
            </a:xfrm>
          </p:grpSpPr>
          <p:sp>
            <p:nvSpPr>
              <p:cNvPr id="38" name="Rectangle 37"/>
              <p:cNvSpPr/>
              <p:nvPr/>
            </p:nvSpPr>
            <p:spPr>
              <a:xfrm>
                <a:off x="7667141" y="6343650"/>
                <a:ext cx="720725"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9" name="Image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6335173"/>
                <a:ext cx="695850" cy="35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Image 3"/>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959197" y="6308770"/>
                <a:ext cx="400370" cy="40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 4"/>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789549" y="6366971"/>
                <a:ext cx="585845" cy="21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Image 5"/>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839834" y="6290223"/>
                <a:ext cx="406765" cy="36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Image 6"/>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679616" y="6318364"/>
                <a:ext cx="356880" cy="31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 descr="V:\Communication\6_FondsIconographique\3_BibVisuel\10_AutresLogos\logoADSM.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105697" y="6255506"/>
                <a:ext cx="522188" cy="43654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 descr="V:\Communication\6_FondsIconographique\3_BibVisuel\10_AutresLogos\22COTESDARMOR_V2_AMF.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3467511" y="6315732"/>
                <a:ext cx="689059" cy="297083"/>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V:\Communication\6_FondsIconographique\3_BibVisuel\10_AutresLogos\ADGCF bretagne ok.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448317" y="6227371"/>
                <a:ext cx="365633" cy="473807"/>
              </a:xfrm>
              <a:prstGeom prst="rect">
                <a:avLst/>
              </a:prstGeom>
              <a:noFill/>
              <a:extLst>
                <a:ext uri="{909E8E84-426E-40DD-AFC4-6F175D3DCCD1}">
                  <a14:hiddenFill xmlns:a14="http://schemas.microsoft.com/office/drawing/2010/main">
                    <a:solidFill>
                      <a:srgbClr val="FFFFFF"/>
                    </a:solidFill>
                  </a14:hiddenFill>
                </a:ext>
              </a:extLst>
            </p:spPr>
          </p:pic>
          <p:pic>
            <p:nvPicPr>
              <p:cNvPr id="47" name="Image 4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651314" y="6269734"/>
                <a:ext cx="524450" cy="524450"/>
              </a:xfrm>
              <a:prstGeom prst="rect">
                <a:avLst/>
              </a:prstGeom>
            </p:spPr>
          </p:pic>
        </p:grpSp>
      </p:grpSp>
    </p:spTree>
    <p:extLst>
      <p:ext uri="{BB962C8B-B14F-4D97-AF65-F5344CB8AC3E}">
        <p14:creationId xmlns:p14="http://schemas.microsoft.com/office/powerpoint/2010/main" val="2635555732"/>
      </p:ext>
    </p:extLst>
  </p:cSld>
  <p:clrMapOvr>
    <a:masterClrMapping/>
  </p:clrMapOvr>
  <p:transition advClick="0" advTm="10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fr-FR" smtClean="0"/>
              <a:t>Cliquez et modifiez le titre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543D0784-10C5-A74D-9ACF-A55BD77E4141}" type="datetime1">
              <a:rPr lang="fr-FR" smtClean="0"/>
              <a:t>09/12/2019</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6510F6F4-39AC-784F-A8D5-EE8F264AC767}" type="slidenum">
              <a:rPr lang="en-US" smtClean="0"/>
              <a:t>‹N°›</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fr-FR" smtClean="0"/>
              <a:t>Faire glisser l'image vers l'espace réservé ou cliquer sur l'icône pour l'ajouter</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contenu et imag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fr-FR" smtClean="0"/>
              <a:t>Cliquez et modifiez le titre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a:xfrm>
            <a:off x="7212106" y="6356350"/>
            <a:ext cx="1752600" cy="365125"/>
          </a:xfrm>
        </p:spPr>
        <p:txBody>
          <a:bodyPr/>
          <a:lstStyle/>
          <a:p>
            <a:fld id="{374F9EE1-44C9-AA43-96C8-7E81AE756ABC}" type="datetime1">
              <a:rPr lang="fr-FR" smtClean="0"/>
              <a:t>09/12/2019</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6510F6F4-39AC-784F-A8D5-EE8F264AC767}" type="slidenum">
              <a:rPr lang="en-US" smtClean="0"/>
              <a:t>‹N°›</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fr-FR" smtClean="0"/>
              <a:t>Faire glisser l'image vers l'espace réservé ou cliquer sur l'icône pour l'ajouter</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fr-FR" smtClean="0"/>
              <a:t>Cliquez et modifiez le titre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a:xfrm>
            <a:off x="5562600" y="6356350"/>
            <a:ext cx="1622612" cy="365125"/>
          </a:xfrm>
        </p:spPr>
        <p:txBody>
          <a:bodyPr/>
          <a:lstStyle/>
          <a:p>
            <a:fld id="{FBD38BBE-95EE-7249-85CC-BCAF23F1A07C}" type="datetime1">
              <a:rPr lang="fr-FR" smtClean="0"/>
              <a:t>09/12/2019</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6510F6F4-39AC-784F-A8D5-EE8F264AC767}"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avec imag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fr-FR" smtClean="0"/>
              <a:t>Cliquez et modifiez le titre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6" name="Slide Number Placeholder 5"/>
          <p:cNvSpPr>
            <a:spLocks noGrp="1"/>
          </p:cNvSpPr>
          <p:nvPr>
            <p:ph type="sldNum" sz="quarter" idx="12"/>
          </p:nvPr>
        </p:nvSpPr>
        <p:spPr>
          <a:xfrm>
            <a:off x="351212" y="6104965"/>
            <a:ext cx="506506" cy="365125"/>
          </a:xfrm>
        </p:spPr>
        <p:txBody>
          <a:bodyPr/>
          <a:lstStyle/>
          <a:p>
            <a:fld id="{6510F6F4-39AC-784F-A8D5-EE8F264AC767}" type="slidenum">
              <a:rPr lang="en-US" smtClean="0"/>
              <a:t>‹N°›</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fr-FR" smtClean="0"/>
              <a:t>Faire glisser l'image vers l'espace réservé ou cliquer sur l'icône pour l'ajouter</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fr-FR" smtClean="0"/>
              <a:t>Cliquez et modifiez le titre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24D919D9-F335-4143-981E-6FCC730DEFAC}" type="datetime1">
              <a:rPr lang="fr-FR" smtClean="0"/>
              <a:t>09/12/2019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0F6F4-39AC-784F-A8D5-EE8F264AC767}"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25AE0D2C-DCDB-0348-B16F-AE7E1D67E4D0}" type="datetime1">
              <a:rPr lang="fr-FR" smtClean="0"/>
              <a:t>09/12/2019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0F6F4-39AC-784F-A8D5-EE8F264AC767}"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fr-FR" smtClean="0"/>
              <a:t>Cliquez et modifiez le titre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FA9A5CBD-7493-CC44-ACE9-30DB95DDDEBB}" type="datetime1">
              <a:rPr lang="fr-FR" smtClean="0"/>
              <a:t>09/12/2019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0F6F4-39AC-784F-A8D5-EE8F264AC767}" type="slidenum">
              <a:rPr lang="en-US" smtClean="0"/>
              <a:t>‹N°›</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fr-FR" smtClean="0"/>
              <a:t>Cliquez et modifiez le titre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E9AE141-AB4E-3347-A984-9C407A63EA5D}" type="datetime1">
              <a:rPr lang="fr-FR" smtClean="0"/>
              <a:t>09/12/2019</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6510F6F4-39AC-784F-A8D5-EE8F264AC767}"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 id="2147483946" r:id="rId15"/>
    <p:sldLayoutId id="2147483947" r:id="rId16"/>
    <p:sldLayoutId id="2147483948" r:id="rId17"/>
    <p:sldLayoutId id="2147483949" r:id="rId18"/>
    <p:sldLayoutId id="2147483950" r:id="rId19"/>
    <p:sldLayoutId id="2147483951" r:id="rId20"/>
    <p:sldLayoutId id="2147483952" r:id="rId21"/>
    <p:sldLayoutId id="2147483953" r:id="rId22"/>
    <p:sldLayoutId id="2147483954" r:id="rId23"/>
  </p:sldLayoutIdLst>
  <p:hf hdr="0" ft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ctrTitle"/>
          </p:nvPr>
        </p:nvSpPr>
        <p:spPr>
          <a:xfrm>
            <a:off x="2195513" y="3284538"/>
            <a:ext cx="6840537" cy="1873250"/>
          </a:xfrm>
        </p:spPr>
        <p:txBody>
          <a:bodyPr>
            <a:normAutofit fontScale="90000"/>
          </a:bodyPr>
          <a:lstStyle/>
          <a:p>
            <a:pPr eaLnBrk="1" hangingPunct="1"/>
            <a:r>
              <a:rPr lang="fr-FR" altLang="fr-FR" sz="3200" dirty="0" smtClean="0"/>
              <a:t>Femmes et hommes</a:t>
            </a:r>
            <a:br>
              <a:rPr lang="fr-FR" altLang="fr-FR" sz="3200" dirty="0" smtClean="0"/>
            </a:br>
            <a:r>
              <a:rPr lang="fr-FR" altLang="fr-FR" sz="3200" dirty="0" smtClean="0"/>
              <a:t>S’engager dans la vie publique de demain</a:t>
            </a:r>
            <a:br>
              <a:rPr lang="fr-FR" altLang="fr-FR" sz="3200" dirty="0" smtClean="0"/>
            </a:br>
            <a:endParaRPr lang="fr-FR" altLang="fr-FR" sz="3200" dirty="0" smtClean="0"/>
          </a:p>
        </p:txBody>
      </p:sp>
      <p:sp>
        <p:nvSpPr>
          <p:cNvPr id="3" name="Text Box 4"/>
          <p:cNvSpPr txBox="1">
            <a:spLocks noChangeArrowheads="1"/>
          </p:cNvSpPr>
          <p:nvPr/>
        </p:nvSpPr>
        <p:spPr bwMode="auto">
          <a:xfrm>
            <a:off x="6300788" y="4953223"/>
            <a:ext cx="27352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50000"/>
              </a:spcBef>
              <a:buFontTx/>
              <a:buNone/>
            </a:pPr>
            <a:r>
              <a:rPr lang="fr-FR" altLang="fr-FR" sz="1600" b="1" dirty="0" smtClean="0">
                <a:solidFill>
                  <a:schemeClr val="bg1"/>
                </a:solidFill>
              </a:rPr>
              <a:t>Le 10 </a:t>
            </a:r>
            <a:r>
              <a:rPr lang="fr-FR" altLang="fr-FR" sz="1600" b="1" dirty="0">
                <a:solidFill>
                  <a:schemeClr val="bg1"/>
                </a:solidFill>
              </a:rPr>
              <a:t>décembre </a:t>
            </a:r>
            <a:r>
              <a:rPr lang="fr-FR" altLang="fr-FR" sz="1600" b="1" dirty="0" smtClean="0">
                <a:solidFill>
                  <a:schemeClr val="bg1"/>
                </a:solidFill>
              </a:rPr>
              <a:t>2019</a:t>
            </a:r>
            <a:endParaRPr lang="fr-FR" altLang="fr-FR" sz="1600" b="1" dirty="0">
              <a:solidFill>
                <a:schemeClr val="bg1"/>
              </a:solidFill>
            </a:endParaRPr>
          </a:p>
        </p:txBody>
      </p:sp>
    </p:spTree>
    <p:extLst>
      <p:ext uri="{BB962C8B-B14F-4D97-AF65-F5344CB8AC3E}">
        <p14:creationId xmlns:p14="http://schemas.microsoft.com/office/powerpoint/2010/main" val="656711670"/>
      </p:ext>
    </p:extLst>
  </p:cSld>
  <p:clrMapOvr>
    <a:masterClrMapping/>
  </p:clrMapOvr>
  <p:transition advClick="0" advTm="1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4538" y="73088"/>
            <a:ext cx="8229600" cy="808134"/>
          </a:xfrm>
        </p:spPr>
        <p:txBody>
          <a:bodyPr>
            <a:normAutofit fontScale="90000"/>
          </a:bodyPr>
          <a:lstStyle/>
          <a:p>
            <a:pPr algn="l"/>
            <a:r>
              <a:rPr lang="fr-FR" dirty="0" smtClean="0">
                <a:solidFill>
                  <a:srgbClr val="FF6600"/>
                </a:solidFill>
              </a:rPr>
              <a:t/>
            </a:r>
            <a:br>
              <a:rPr lang="fr-FR" dirty="0" smtClean="0">
                <a:solidFill>
                  <a:srgbClr val="FF6600"/>
                </a:solidFill>
              </a:rPr>
            </a:br>
            <a:r>
              <a:rPr lang="fr-FR" sz="4000" dirty="0" smtClean="0">
                <a:solidFill>
                  <a:srgbClr val="E94A00"/>
                </a:solidFill>
              </a:rPr>
              <a:t>La mise à l’agenda de la parité</a:t>
            </a:r>
            <a:endParaRPr lang="fr-FR" dirty="0">
              <a:solidFill>
                <a:srgbClr val="E94A00"/>
              </a:solidFill>
            </a:endParaRPr>
          </a:p>
        </p:txBody>
      </p:sp>
      <p:pic>
        <p:nvPicPr>
          <p:cNvPr id="5" name="Espace réservé du contenu 4" descr="Au-pouvoir-citoyennes.jpg"/>
          <p:cNvPicPr>
            <a:picLocks noGrp="1" noChangeAspect="1"/>
          </p:cNvPicPr>
          <p:nvPr>
            <p:ph sz="half" idx="2"/>
          </p:nvPr>
        </p:nvPicPr>
        <p:blipFill>
          <a:blip r:embed="rId3">
            <a:extLst>
              <a:ext uri="{28A0092B-C50C-407E-A947-70E740481C1C}">
                <a14:useLocalDpi xmlns:a14="http://schemas.microsoft.com/office/drawing/2010/main" val="0"/>
              </a:ext>
            </a:extLst>
          </a:blip>
          <a:srcRect t="-6034" b="-6034"/>
          <a:stretch>
            <a:fillRect/>
          </a:stretch>
        </p:blipFill>
        <p:spPr>
          <a:xfrm>
            <a:off x="94538" y="1120354"/>
            <a:ext cx="2761660" cy="3094927"/>
          </a:xfrm>
        </p:spPr>
      </p:pic>
      <p:sp>
        <p:nvSpPr>
          <p:cNvPr id="4" name="ZoneTexte 3"/>
          <p:cNvSpPr txBox="1"/>
          <p:nvPr/>
        </p:nvSpPr>
        <p:spPr>
          <a:xfrm>
            <a:off x="7843717" y="4761852"/>
            <a:ext cx="1300284" cy="1323439"/>
          </a:xfrm>
          <a:prstGeom prst="rect">
            <a:avLst/>
          </a:prstGeom>
          <a:noFill/>
        </p:spPr>
        <p:txBody>
          <a:bodyPr wrap="square" rtlCol="0">
            <a:spAutoFit/>
          </a:bodyPr>
          <a:lstStyle/>
          <a:p>
            <a:pPr algn="just"/>
            <a:r>
              <a:rPr lang="fr-FR" sz="1600" dirty="0" smtClean="0"/>
              <a:t>Françoise Gaspard et François Mitterrand, 1977</a:t>
            </a:r>
            <a:endParaRPr lang="fr-FR" sz="1600" dirty="0"/>
          </a:p>
        </p:txBody>
      </p:sp>
      <p:pic>
        <p:nvPicPr>
          <p:cNvPr id="8" name="Image 7" descr="livre-de-cliches-de-didier-leplat_3132746.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056" y="3832824"/>
            <a:ext cx="2894459" cy="2894459"/>
          </a:xfrm>
          <a:prstGeom prst="rect">
            <a:avLst/>
          </a:prstGeom>
        </p:spPr>
      </p:pic>
      <p:pic>
        <p:nvPicPr>
          <p:cNvPr id="7" name="Image 6" descr="9b61992f7d34360d4881317806b4ba50--giroud-emmau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4680" y="856582"/>
            <a:ext cx="2128835" cy="2697125"/>
          </a:xfrm>
          <a:prstGeom prst="rect">
            <a:avLst/>
          </a:prstGeom>
        </p:spPr>
      </p:pic>
      <p:pic>
        <p:nvPicPr>
          <p:cNvPr id="14" name="Espace réservé du contenu 13" descr="l-express-n-2344-le-manifeste-pour-la-parite-revue-873372493_ML.jpg"/>
          <p:cNvPicPr>
            <a:picLocks noGrp="1" noChangeAspect="1"/>
          </p:cNvPicPr>
          <p:nvPr>
            <p:ph sz="half" idx="1"/>
          </p:nvPr>
        </p:nvPicPr>
        <p:blipFill>
          <a:blip r:embed="rId6">
            <a:extLst>
              <a:ext uri="{28A0092B-C50C-407E-A947-70E740481C1C}">
                <a14:useLocalDpi xmlns:a14="http://schemas.microsoft.com/office/drawing/2010/main" val="0"/>
              </a:ext>
            </a:extLst>
          </a:blip>
          <a:srcRect l="4424" r="4424"/>
          <a:stretch>
            <a:fillRect/>
          </a:stretch>
        </p:blipFill>
        <p:spPr>
          <a:xfrm>
            <a:off x="1690420" y="4071470"/>
            <a:ext cx="2533586" cy="2779004"/>
          </a:xfrm>
        </p:spPr>
      </p:pic>
      <p:sp>
        <p:nvSpPr>
          <p:cNvPr id="13" name="ZoneTexte 12"/>
          <p:cNvSpPr txBox="1"/>
          <p:nvPr/>
        </p:nvSpPr>
        <p:spPr>
          <a:xfrm>
            <a:off x="5715276" y="2169862"/>
            <a:ext cx="184666" cy="369332"/>
          </a:xfrm>
          <a:prstGeom prst="rect">
            <a:avLst/>
          </a:prstGeom>
          <a:noFill/>
        </p:spPr>
        <p:txBody>
          <a:bodyPr wrap="none" rtlCol="0">
            <a:spAutoFit/>
          </a:bodyPr>
          <a:lstStyle/>
          <a:p>
            <a:endParaRPr lang="fr-FR" dirty="0"/>
          </a:p>
        </p:txBody>
      </p:sp>
      <p:sp>
        <p:nvSpPr>
          <p:cNvPr id="15" name="ZoneTexte 14"/>
          <p:cNvSpPr txBox="1"/>
          <p:nvPr/>
        </p:nvSpPr>
        <p:spPr>
          <a:xfrm>
            <a:off x="7144095" y="2769662"/>
            <a:ext cx="184666" cy="369332"/>
          </a:xfrm>
          <a:prstGeom prst="rect">
            <a:avLst/>
          </a:prstGeom>
          <a:noFill/>
        </p:spPr>
        <p:txBody>
          <a:bodyPr wrap="none" rtlCol="0">
            <a:spAutoFit/>
          </a:bodyPr>
          <a:lstStyle/>
          <a:p>
            <a:endParaRPr lang="fr-FR" dirty="0"/>
          </a:p>
        </p:txBody>
      </p:sp>
      <p:sp>
        <p:nvSpPr>
          <p:cNvPr id="17" name="ZoneTexte 16"/>
          <p:cNvSpPr txBox="1"/>
          <p:nvPr/>
        </p:nvSpPr>
        <p:spPr>
          <a:xfrm>
            <a:off x="6244468" y="2205145"/>
            <a:ext cx="184666" cy="369332"/>
          </a:xfrm>
          <a:prstGeom prst="rect">
            <a:avLst/>
          </a:prstGeom>
          <a:noFill/>
        </p:spPr>
        <p:txBody>
          <a:bodyPr wrap="none" rtlCol="0">
            <a:spAutoFit/>
          </a:bodyPr>
          <a:lstStyle/>
          <a:p>
            <a:endParaRPr lang="fr-FR" dirty="0"/>
          </a:p>
        </p:txBody>
      </p:sp>
      <p:pic>
        <p:nvPicPr>
          <p:cNvPr id="19" name="Image 18" descr="arton520-28cbc.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6713" y="1120354"/>
            <a:ext cx="1843461" cy="2468635"/>
          </a:xfrm>
          <a:prstGeom prst="rect">
            <a:avLst/>
          </a:prstGeom>
        </p:spPr>
      </p:pic>
      <p:sp>
        <p:nvSpPr>
          <p:cNvPr id="20" name="ZoneTexte 19"/>
          <p:cNvSpPr txBox="1"/>
          <p:nvPr/>
        </p:nvSpPr>
        <p:spPr>
          <a:xfrm>
            <a:off x="94538" y="6050917"/>
            <a:ext cx="1595882" cy="646331"/>
          </a:xfrm>
          <a:prstGeom prst="rect">
            <a:avLst/>
          </a:prstGeom>
          <a:noFill/>
        </p:spPr>
        <p:txBody>
          <a:bodyPr wrap="square" rtlCol="0">
            <a:spAutoFit/>
          </a:bodyPr>
          <a:lstStyle/>
          <a:p>
            <a:r>
              <a:rPr lang="fr-FR" i="1" dirty="0" smtClean="0"/>
              <a:t>L’Express</a:t>
            </a:r>
            <a:r>
              <a:rPr lang="fr-FR" dirty="0" smtClean="0"/>
              <a:t>, </a:t>
            </a:r>
          </a:p>
          <a:p>
            <a:pPr algn="r"/>
            <a:r>
              <a:rPr lang="fr-FR" dirty="0" smtClean="0"/>
              <a:t>6 juin 1996</a:t>
            </a:r>
            <a:endParaRPr lang="fr-FR" dirty="0"/>
          </a:p>
        </p:txBody>
      </p:sp>
      <p:sp>
        <p:nvSpPr>
          <p:cNvPr id="3" name="Espace réservé du numéro de diapositive 2"/>
          <p:cNvSpPr>
            <a:spLocks noGrp="1"/>
          </p:cNvSpPr>
          <p:nvPr>
            <p:ph type="sldNum" sz="quarter" idx="12"/>
          </p:nvPr>
        </p:nvSpPr>
        <p:spPr/>
        <p:txBody>
          <a:bodyPr/>
          <a:lstStyle/>
          <a:p>
            <a:fld id="{6510F6F4-39AC-784F-A8D5-EE8F264AC767}" type="slidenum">
              <a:rPr lang="en-US" smtClean="0"/>
              <a:t>10</a:t>
            </a:fld>
            <a:endParaRPr lang="en-US"/>
          </a:p>
        </p:txBody>
      </p:sp>
    </p:spTree>
    <p:extLst>
      <p:ext uri="{BB962C8B-B14F-4D97-AF65-F5344CB8AC3E}">
        <p14:creationId xmlns:p14="http://schemas.microsoft.com/office/powerpoint/2010/main" val="760887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3200399" y="3258589"/>
            <a:ext cx="5457919" cy="1999211"/>
          </a:xfrm>
        </p:spPr>
        <p:txBody>
          <a:bodyPr>
            <a:noAutofit/>
          </a:bodyPr>
          <a:lstStyle/>
          <a:p>
            <a:r>
              <a:rPr lang="fr-FR" sz="3600" dirty="0" smtClean="0"/>
              <a:t/>
            </a:r>
            <a:br>
              <a:rPr lang="fr-FR" sz="3600" dirty="0" smtClean="0"/>
            </a:br>
            <a:r>
              <a:rPr lang="fr-FR" sz="3600" dirty="0"/>
              <a:t/>
            </a:r>
            <a:br>
              <a:rPr lang="fr-FR" sz="3600" dirty="0"/>
            </a:br>
            <a:r>
              <a:rPr lang="fr-FR" sz="3600" dirty="0" smtClean="0"/>
              <a:t>La parité : cadre constitutionnel </a:t>
            </a:r>
            <a:br>
              <a:rPr lang="fr-FR" sz="3600" dirty="0" smtClean="0"/>
            </a:br>
            <a:r>
              <a:rPr lang="fr-FR" sz="3600" dirty="0" smtClean="0"/>
              <a:t>et prolongements législatifs (E. GUISELIN)</a:t>
            </a:r>
            <a:endParaRPr lang="fr-FR" sz="3600" dirty="0"/>
          </a:p>
        </p:txBody>
      </p:sp>
      <p:sp>
        <p:nvSpPr>
          <p:cNvPr id="6" name="Sous-titre 5"/>
          <p:cNvSpPr>
            <a:spLocks noGrp="1"/>
          </p:cNvSpPr>
          <p:nvPr>
            <p:ph type="subTitle" idx="1"/>
          </p:nvPr>
        </p:nvSpPr>
        <p:spPr/>
        <p:txBody>
          <a:bodyPr/>
          <a:lstStyle/>
          <a:p>
            <a:endParaRPr lang="fr-FR" dirty="0"/>
          </a:p>
        </p:txBody>
      </p:sp>
      <p:sp>
        <p:nvSpPr>
          <p:cNvPr id="7" name="Espace réservé pour une image  6"/>
          <p:cNvSpPr>
            <a:spLocks noGrp="1"/>
          </p:cNvSpPr>
          <p:nvPr>
            <p:ph type="pic" sz="quarter" idx="13"/>
          </p:nvPr>
        </p:nvSpPr>
        <p:spPr/>
      </p:sp>
      <p:sp>
        <p:nvSpPr>
          <p:cNvPr id="2" name="Espace réservé du numéro de diapositive 1"/>
          <p:cNvSpPr>
            <a:spLocks noGrp="1"/>
          </p:cNvSpPr>
          <p:nvPr>
            <p:ph type="sldNum" sz="quarter" idx="12"/>
          </p:nvPr>
        </p:nvSpPr>
        <p:spPr/>
        <p:txBody>
          <a:bodyPr/>
          <a:lstStyle/>
          <a:p>
            <a:fld id="{6510F6F4-39AC-784F-A8D5-EE8F264AC767}" type="slidenum">
              <a:rPr lang="en-US" smtClean="0"/>
              <a:t>11</a:t>
            </a:fld>
            <a:endParaRPr lang="en-US"/>
          </a:p>
        </p:txBody>
      </p:sp>
    </p:spTree>
    <p:extLst>
      <p:ext uri="{BB962C8B-B14F-4D97-AF65-F5344CB8AC3E}">
        <p14:creationId xmlns:p14="http://schemas.microsoft.com/office/powerpoint/2010/main" val="2313932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Prolégomènes législatifs et constitutionnels (1)</a:t>
            </a:r>
            <a:endParaRPr lang="fr-FR" dirty="0"/>
          </a:p>
        </p:txBody>
      </p:sp>
      <p:sp>
        <p:nvSpPr>
          <p:cNvPr id="3" name="Espace réservé du contenu 2"/>
          <p:cNvSpPr>
            <a:spLocks noGrp="1"/>
          </p:cNvSpPr>
          <p:nvPr>
            <p:ph idx="1"/>
          </p:nvPr>
        </p:nvSpPr>
        <p:spPr>
          <a:xfrm>
            <a:off x="457199" y="2209800"/>
            <a:ext cx="8370917" cy="3916363"/>
          </a:xfrm>
        </p:spPr>
        <p:txBody>
          <a:bodyPr>
            <a:normAutofit/>
          </a:bodyPr>
          <a:lstStyle/>
          <a:p>
            <a:pPr>
              <a:buFontTx/>
              <a:buChar char="-"/>
            </a:pPr>
            <a:r>
              <a:rPr lang="fr-FR" dirty="0" smtClean="0"/>
              <a:t>Une prise de conscience tardive : 1) projet de loi n° 1142 AN (1979) &gt; quotas de 20 % sur les listes aux élections municipales ; 2) travaux préparatoires de la loi du 19 novembre 1982 &gt; 25 % de candidatures de l’un ou l’autre sexe (communes de 3500 hab. et plus) ;</a:t>
            </a:r>
          </a:p>
          <a:p>
            <a:pPr>
              <a:buFontTx/>
              <a:buChar char="-"/>
            </a:pPr>
            <a:r>
              <a:rPr lang="fr-FR" dirty="0" smtClean="0"/>
              <a:t>Décision n° 82-146 DC du Conseil constitutionnel du 18 novembre 1982 &gt; conception universaliste de la citoyenneté prohibant toute division par catégorie des électeurs et des éligibles ; </a:t>
            </a:r>
          </a:p>
          <a:p>
            <a:pPr>
              <a:buFontTx/>
              <a:buChar char="-"/>
            </a:pPr>
            <a:r>
              <a:rPr lang="fr-FR" dirty="0" smtClean="0"/>
              <a:t>Jurisprudence confirmée par décision n° 98-407 DC du 14 janvier 1999.</a:t>
            </a:r>
            <a:endParaRPr lang="fr-FR" dirty="0"/>
          </a:p>
        </p:txBody>
      </p:sp>
      <p:sp>
        <p:nvSpPr>
          <p:cNvPr id="4" name="Espace réservé du numéro de diapositive 3"/>
          <p:cNvSpPr>
            <a:spLocks noGrp="1"/>
          </p:cNvSpPr>
          <p:nvPr>
            <p:ph type="sldNum" sz="quarter" idx="12"/>
          </p:nvPr>
        </p:nvSpPr>
        <p:spPr/>
        <p:txBody>
          <a:bodyPr/>
          <a:lstStyle/>
          <a:p>
            <a:fld id="{6510F6F4-39AC-784F-A8D5-EE8F264AC767}" type="slidenum">
              <a:rPr lang="en-US" smtClean="0"/>
              <a:t>12</a:t>
            </a:fld>
            <a:endParaRPr lang="en-US"/>
          </a:p>
        </p:txBody>
      </p:sp>
    </p:spTree>
    <p:extLst>
      <p:ext uri="{BB962C8B-B14F-4D97-AF65-F5344CB8AC3E}">
        <p14:creationId xmlns:p14="http://schemas.microsoft.com/office/powerpoint/2010/main" val="655146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515389"/>
            <a:ext cx="6508377" cy="1280160"/>
          </a:xfrm>
        </p:spPr>
        <p:txBody>
          <a:bodyPr/>
          <a:lstStyle/>
          <a:p>
            <a:r>
              <a:rPr lang="fr-FR" dirty="0"/>
              <a:t>Prolégomènes législatifs et constitutionnels </a:t>
            </a:r>
            <a:r>
              <a:rPr lang="fr-FR" dirty="0" smtClean="0"/>
              <a:t>(2)</a:t>
            </a:r>
            <a:endParaRPr lang="fr-FR" dirty="0"/>
          </a:p>
        </p:txBody>
      </p:sp>
      <p:sp>
        <p:nvSpPr>
          <p:cNvPr id="3" name="Espace réservé du contenu 2"/>
          <p:cNvSpPr>
            <a:spLocks noGrp="1"/>
          </p:cNvSpPr>
          <p:nvPr>
            <p:ph idx="1"/>
          </p:nvPr>
        </p:nvSpPr>
        <p:spPr>
          <a:xfrm>
            <a:off x="457199" y="2057399"/>
            <a:ext cx="8337666" cy="4526281"/>
          </a:xfrm>
        </p:spPr>
        <p:txBody>
          <a:bodyPr>
            <a:normAutofit fontScale="92500" lnSpcReduction="20000"/>
          </a:bodyPr>
          <a:lstStyle/>
          <a:p>
            <a:r>
              <a:rPr lang="fr-FR" dirty="0" smtClean="0"/>
              <a:t>Loi </a:t>
            </a:r>
            <a:r>
              <a:rPr lang="fr-FR" dirty="0" err="1" smtClean="0"/>
              <a:t>const</a:t>
            </a:r>
            <a:r>
              <a:rPr lang="fr-FR" dirty="0" smtClean="0"/>
              <a:t>. n° 99-569 du 8 juillet 1999 &gt; a) « La loi favorise l’égal accès des femmes et des hommes aux mandats électoraux et fonctions électives » (d’abord à l’art. 3, puis à l’art. 1</a:t>
            </a:r>
            <a:r>
              <a:rPr lang="fr-FR" baseline="30000" dirty="0" smtClean="0"/>
              <a:t>er</a:t>
            </a:r>
            <a:r>
              <a:rPr lang="fr-FR" dirty="0" smtClean="0"/>
              <a:t> avec la LC du 23 juillet 2008) ; b) les partis et groupements politiques contribuent à la mise en œuvre de ce principe d’égal accès (art. 4).</a:t>
            </a:r>
          </a:p>
          <a:p>
            <a:r>
              <a:rPr lang="fr-FR" dirty="0" err="1" smtClean="0"/>
              <a:t>CCl</a:t>
            </a:r>
            <a:r>
              <a:rPr lang="fr-FR" dirty="0" smtClean="0"/>
              <a:t>, décision n° 2000-429 DC du 30 mai 2000 &gt; le législateur peut instaurer tout dispositif tendant à rendre effectif l’égal accès des femmes et des hommes ; il lui est « </a:t>
            </a:r>
            <a:r>
              <a:rPr lang="fr-FR" b="1" dirty="0" smtClean="0"/>
              <a:t>loisible </a:t>
            </a:r>
            <a:r>
              <a:rPr lang="fr-FR" dirty="0" smtClean="0"/>
              <a:t>d’adopter des dispositifs revêtant soit un caractère </a:t>
            </a:r>
            <a:r>
              <a:rPr lang="fr-FR" b="1" dirty="0" smtClean="0"/>
              <a:t>incitatif</a:t>
            </a:r>
            <a:r>
              <a:rPr lang="fr-FR" dirty="0" smtClean="0"/>
              <a:t>, soit un caractère </a:t>
            </a:r>
            <a:r>
              <a:rPr lang="fr-FR" b="1" dirty="0" smtClean="0"/>
              <a:t>contraignant</a:t>
            </a:r>
            <a:r>
              <a:rPr lang="fr-FR" dirty="0" smtClean="0"/>
              <a:t> ».</a:t>
            </a:r>
          </a:p>
          <a:p>
            <a:pPr marL="0" indent="0">
              <a:buNone/>
            </a:pPr>
            <a:r>
              <a:rPr lang="fr-FR" dirty="0" smtClean="0"/>
              <a:t>&gt; </a:t>
            </a:r>
            <a:r>
              <a:rPr lang="fr-FR" b="1" dirty="0" smtClean="0"/>
              <a:t>Pas d’obligation de résultat</a:t>
            </a:r>
            <a:r>
              <a:rPr lang="fr-FR" dirty="0" smtClean="0"/>
              <a:t> pour le législateur ; sa compétence pour déterminer les régimes électoraux des assemblées n’est pas remise en cause. </a:t>
            </a:r>
            <a:r>
              <a:rPr lang="fr-FR" dirty="0"/>
              <a:t>M</a:t>
            </a:r>
            <a:r>
              <a:rPr lang="fr-FR" dirty="0" smtClean="0"/>
              <a:t>ais : </a:t>
            </a:r>
            <a:r>
              <a:rPr lang="fr-FR" b="1" dirty="0" smtClean="0"/>
              <a:t>large marge de manœuvre pour choisir les mesures appropriées</a:t>
            </a:r>
            <a:r>
              <a:rPr lang="fr-FR" dirty="0" smtClean="0"/>
              <a:t>.     </a:t>
            </a:r>
          </a:p>
          <a:p>
            <a:r>
              <a:rPr lang="fr-FR" dirty="0" smtClean="0"/>
              <a:t>Caractère </a:t>
            </a:r>
            <a:r>
              <a:rPr lang="fr-FR" b="1" dirty="0" smtClean="0"/>
              <a:t>souple</a:t>
            </a:r>
            <a:r>
              <a:rPr lang="fr-FR" dirty="0" smtClean="0"/>
              <a:t> du dispositif constitutionnel adopté : la rédaction retenue permet à l’objectif de s’appuyer sur différents vecteurs : mixité ; représentation équilibrée ; quotas ; parité…       </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6510F6F4-39AC-784F-A8D5-EE8F264AC767}" type="slidenum">
              <a:rPr lang="en-US" smtClean="0"/>
              <a:t>13</a:t>
            </a:fld>
            <a:endParaRPr lang="en-US"/>
          </a:p>
        </p:txBody>
      </p:sp>
    </p:spTree>
    <p:extLst>
      <p:ext uri="{BB962C8B-B14F-4D97-AF65-F5344CB8AC3E}">
        <p14:creationId xmlns:p14="http://schemas.microsoft.com/office/powerpoint/2010/main" val="3607760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532015"/>
            <a:ext cx="6508377" cy="1263534"/>
          </a:xfrm>
        </p:spPr>
        <p:txBody>
          <a:bodyPr/>
          <a:lstStyle/>
          <a:p>
            <a:r>
              <a:rPr lang="fr-FR" dirty="0"/>
              <a:t>Prolégomènes législatifs et constitutionnels </a:t>
            </a:r>
            <a:r>
              <a:rPr lang="fr-FR" dirty="0" smtClean="0"/>
              <a:t>(3)</a:t>
            </a:r>
            <a:endParaRPr lang="fr-FR" dirty="0"/>
          </a:p>
        </p:txBody>
      </p:sp>
      <p:sp>
        <p:nvSpPr>
          <p:cNvPr id="3" name="Espace réservé du contenu 2"/>
          <p:cNvSpPr>
            <a:spLocks noGrp="1"/>
          </p:cNvSpPr>
          <p:nvPr>
            <p:ph idx="1"/>
          </p:nvPr>
        </p:nvSpPr>
        <p:spPr>
          <a:xfrm>
            <a:off x="457199" y="2057399"/>
            <a:ext cx="8337666" cy="4526281"/>
          </a:xfrm>
        </p:spPr>
        <p:txBody>
          <a:bodyPr>
            <a:normAutofit/>
          </a:bodyPr>
          <a:lstStyle/>
          <a:p>
            <a:r>
              <a:rPr lang="fr-FR" dirty="0" smtClean="0"/>
              <a:t>La </a:t>
            </a:r>
            <a:r>
              <a:rPr lang="fr-FR" b="1" dirty="0" smtClean="0"/>
              <a:t>parité</a:t>
            </a:r>
            <a:r>
              <a:rPr lang="fr-FR" dirty="0" smtClean="0"/>
              <a:t> s’est très vite imposée (de préférence à la logique des quotas) comme le </a:t>
            </a:r>
            <a:r>
              <a:rPr lang="fr-FR" b="1" dirty="0" smtClean="0"/>
              <a:t>principal concept pour répondre à l’objectif constitutionnel d’égal accès</a:t>
            </a:r>
            <a:r>
              <a:rPr lang="fr-FR" dirty="0" smtClean="0"/>
              <a:t>, dès la loi « fondatrice » du 6 juin 2000, puis lors des lois suivantes.</a:t>
            </a:r>
          </a:p>
          <a:p>
            <a:r>
              <a:rPr lang="fr-FR" b="1" dirty="0" smtClean="0"/>
              <a:t>Définition de la parité </a:t>
            </a:r>
            <a:r>
              <a:rPr lang="fr-FR" dirty="0" smtClean="0"/>
              <a:t>par le </a:t>
            </a:r>
            <a:r>
              <a:rPr lang="fr-FR" b="1" dirty="0" smtClean="0"/>
              <a:t>HCE</a:t>
            </a:r>
            <a:r>
              <a:rPr lang="fr-FR" dirty="0" smtClean="0"/>
              <a:t> : « un outil autant qu’une fin » permettant d’approcher au plus près « le partage à égalité du pouvoir de représentation et de décision entre les femmes et les hommes ».</a:t>
            </a:r>
          </a:p>
          <a:p>
            <a:r>
              <a:rPr lang="fr-FR" dirty="0" smtClean="0"/>
              <a:t>La parité a été déclinée : au stade des </a:t>
            </a:r>
            <a:r>
              <a:rPr lang="fr-FR" b="1" dirty="0" smtClean="0"/>
              <a:t>candidatures </a:t>
            </a:r>
            <a:r>
              <a:rPr lang="fr-FR" dirty="0" smtClean="0"/>
              <a:t>; au niveau des </a:t>
            </a:r>
            <a:r>
              <a:rPr lang="fr-FR" b="1" dirty="0" smtClean="0"/>
              <a:t>élus</a:t>
            </a:r>
            <a:r>
              <a:rPr lang="fr-FR" dirty="0" smtClean="0"/>
              <a:t> (par des prescriptions strictes imposées dans la formation des listes) ; mais aussi au niveau du partage des </a:t>
            </a:r>
            <a:r>
              <a:rPr lang="fr-FR" b="1" dirty="0" smtClean="0"/>
              <a:t>responsabilités</a:t>
            </a:r>
            <a:r>
              <a:rPr lang="fr-FR" dirty="0" smtClean="0"/>
              <a:t>.</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6510F6F4-39AC-784F-A8D5-EE8F264AC767}" type="slidenum">
              <a:rPr lang="en-US" smtClean="0"/>
              <a:t>14</a:t>
            </a:fld>
            <a:endParaRPr lang="en-US"/>
          </a:p>
        </p:txBody>
      </p:sp>
    </p:spTree>
    <p:extLst>
      <p:ext uri="{BB962C8B-B14F-4D97-AF65-F5344CB8AC3E}">
        <p14:creationId xmlns:p14="http://schemas.microsoft.com/office/powerpoint/2010/main" val="2080693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82633"/>
            <a:ext cx="6508377" cy="1246909"/>
          </a:xfrm>
        </p:spPr>
        <p:txBody>
          <a:bodyPr/>
          <a:lstStyle/>
          <a:p>
            <a:r>
              <a:rPr lang="fr-FR" dirty="0" smtClean="0"/>
              <a:t>Points abordés </a:t>
            </a:r>
            <a:endParaRPr lang="fr-FR" dirty="0"/>
          </a:p>
        </p:txBody>
      </p:sp>
      <p:sp>
        <p:nvSpPr>
          <p:cNvPr id="3" name="Espace réservé du contenu 2"/>
          <p:cNvSpPr>
            <a:spLocks noGrp="1"/>
          </p:cNvSpPr>
          <p:nvPr>
            <p:ph idx="1"/>
          </p:nvPr>
        </p:nvSpPr>
        <p:spPr>
          <a:xfrm>
            <a:off x="457199" y="2057399"/>
            <a:ext cx="8337666" cy="4526281"/>
          </a:xfrm>
        </p:spPr>
        <p:txBody>
          <a:bodyPr>
            <a:normAutofit/>
          </a:bodyPr>
          <a:lstStyle/>
          <a:p>
            <a:pPr>
              <a:buFont typeface="Wingdings" panose="05000000000000000000" pitchFamily="2" charset="2"/>
              <a:buChar char="Ø"/>
            </a:pPr>
            <a:r>
              <a:rPr lang="fr-FR" sz="2400" dirty="0" smtClean="0"/>
              <a:t> Le scrutin de liste, levier privilégié de la parité ;</a:t>
            </a:r>
          </a:p>
          <a:p>
            <a:pPr>
              <a:buFont typeface="Wingdings" panose="05000000000000000000" pitchFamily="2" charset="2"/>
              <a:buChar char="Ø"/>
            </a:pPr>
            <a:r>
              <a:rPr lang="fr-FR" sz="2400" dirty="0" smtClean="0"/>
              <a:t> Les autres leviers mobilisés : le dispositif de modulation de l’aide publique (loi du 16 décembre 2010) ; le scrutin binominal, binomial et paritaire pour les élections départementales (loi du 17 mai 2013) ;</a:t>
            </a:r>
          </a:p>
          <a:p>
            <a:pPr>
              <a:buFont typeface="Wingdings" panose="05000000000000000000" pitchFamily="2" charset="2"/>
              <a:buChar char="Ø"/>
            </a:pPr>
            <a:r>
              <a:rPr lang="fr-FR" sz="2400" dirty="0" smtClean="0"/>
              <a:t> Le scrutin uninominal majoritaire, 1</a:t>
            </a:r>
            <a:r>
              <a:rPr lang="fr-FR" sz="2400" baseline="30000" dirty="0" smtClean="0"/>
              <a:t>ère</a:t>
            </a:r>
            <a:r>
              <a:rPr lang="fr-FR" sz="2400" dirty="0" smtClean="0"/>
              <a:t> limite de l’horizon paritaire ;</a:t>
            </a:r>
          </a:p>
          <a:p>
            <a:pPr>
              <a:buFont typeface="Wingdings" panose="05000000000000000000" pitchFamily="2" charset="2"/>
              <a:buChar char="Ø"/>
            </a:pPr>
            <a:r>
              <a:rPr lang="fr-FR" sz="2400" dirty="0"/>
              <a:t> </a:t>
            </a:r>
            <a:r>
              <a:rPr lang="fr-FR" sz="2400" dirty="0" smtClean="0"/>
              <a:t>L’extension du champ paritaire, source d’une proximité parfois malmenée.</a:t>
            </a:r>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6510F6F4-39AC-784F-A8D5-EE8F264AC767}" type="slidenum">
              <a:rPr lang="en-US" smtClean="0"/>
              <a:t>15</a:t>
            </a:fld>
            <a:endParaRPr lang="en-US"/>
          </a:p>
        </p:txBody>
      </p:sp>
    </p:spTree>
    <p:extLst>
      <p:ext uri="{BB962C8B-B14F-4D97-AF65-F5344CB8AC3E}">
        <p14:creationId xmlns:p14="http://schemas.microsoft.com/office/powerpoint/2010/main" val="2337164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82633"/>
            <a:ext cx="6508377" cy="1246909"/>
          </a:xfrm>
        </p:spPr>
        <p:txBody>
          <a:bodyPr/>
          <a:lstStyle/>
          <a:p>
            <a:r>
              <a:rPr lang="fr-FR" sz="3200" dirty="0" smtClean="0"/>
              <a:t>1° Le scrutin de liste, principal levier de la parité (1)</a:t>
            </a:r>
            <a:endParaRPr lang="fr-FR" sz="3200" dirty="0"/>
          </a:p>
        </p:txBody>
      </p:sp>
      <p:sp>
        <p:nvSpPr>
          <p:cNvPr id="3" name="Espace réservé du contenu 2"/>
          <p:cNvSpPr>
            <a:spLocks noGrp="1"/>
          </p:cNvSpPr>
          <p:nvPr>
            <p:ph idx="1"/>
          </p:nvPr>
        </p:nvSpPr>
        <p:spPr>
          <a:xfrm>
            <a:off x="457199" y="2057399"/>
            <a:ext cx="8337666" cy="4526281"/>
          </a:xfrm>
        </p:spPr>
        <p:txBody>
          <a:bodyPr>
            <a:normAutofit fontScale="85000" lnSpcReduction="20000"/>
          </a:bodyPr>
          <a:lstStyle/>
          <a:p>
            <a:pPr marL="0" indent="0">
              <a:buNone/>
            </a:pPr>
            <a:r>
              <a:rPr lang="fr-FR" b="1" dirty="0" smtClean="0"/>
              <a:t>1.1. </a:t>
            </a:r>
            <a:r>
              <a:rPr lang="fr-FR" b="1" u="sng" dirty="0" smtClean="0"/>
              <a:t>Parité des candidatures et parité des mandats électoraux </a:t>
            </a:r>
            <a:r>
              <a:rPr lang="fr-FR" b="1" dirty="0" smtClean="0"/>
              <a:t>: </a:t>
            </a:r>
            <a:r>
              <a:rPr lang="fr-FR" dirty="0" smtClean="0"/>
              <a:t>abordées d’un même mouvement (compte tenu des prescriptions strictes posées), mais par étapes : </a:t>
            </a:r>
            <a:endParaRPr lang="fr-FR" b="1" dirty="0" smtClean="0"/>
          </a:p>
          <a:p>
            <a:r>
              <a:rPr lang="fr-FR" dirty="0" smtClean="0"/>
              <a:t>Loi du 6 juin 2000 &gt; pour les élections municipales (communes de 3500 hab. et plus) et les élections régionales (avec la région comme circonscription électorale) : une double parité &gt; </a:t>
            </a:r>
            <a:r>
              <a:rPr lang="fr-FR" b="1" dirty="0" smtClean="0"/>
              <a:t>parité globale </a:t>
            </a:r>
            <a:r>
              <a:rPr lang="fr-FR" dirty="0" smtClean="0"/>
              <a:t>des candidatures + </a:t>
            </a:r>
            <a:r>
              <a:rPr lang="fr-FR" b="1" dirty="0" smtClean="0"/>
              <a:t>parité par groupe de 6 candidats </a:t>
            </a:r>
            <a:r>
              <a:rPr lang="fr-FR" dirty="0" smtClean="0"/>
              <a:t>(3 </a:t>
            </a:r>
            <a:r>
              <a:rPr lang="fr-FR" dirty="0"/>
              <a:t>f</a:t>
            </a:r>
            <a:r>
              <a:rPr lang="fr-FR" dirty="0" smtClean="0"/>
              <a:t>emmes et 3 hommes). </a:t>
            </a:r>
          </a:p>
          <a:p>
            <a:pPr marL="0" indent="0">
              <a:buNone/>
            </a:pPr>
            <a:r>
              <a:rPr lang="fr-FR" dirty="0" smtClean="0"/>
              <a:t>&gt; Objectifs : garantir la présence des femmes dans le haut de la liste ; « préserver les marges de manœuvre pour procéder à des fusions de listes ».</a:t>
            </a:r>
          </a:p>
          <a:p>
            <a:r>
              <a:rPr lang="fr-FR" dirty="0" smtClean="0"/>
              <a:t>Puis : </a:t>
            </a:r>
            <a:r>
              <a:rPr lang="fr-FR" b="1" dirty="0" smtClean="0"/>
              <a:t>alternance stricte sur les listes</a:t>
            </a:r>
            <a:r>
              <a:rPr lang="fr-FR" dirty="0" smtClean="0"/>
              <a:t> : d’abord pour les </a:t>
            </a:r>
            <a:r>
              <a:rPr lang="fr-FR" u="sng" dirty="0" smtClean="0"/>
              <a:t>élections régionales</a:t>
            </a:r>
            <a:r>
              <a:rPr lang="fr-FR" dirty="0" smtClean="0"/>
              <a:t> (loi du 11 avril 2003 &gt; alternance sur les sections départementales ; mais pas de parité imposée au niveau des têtes de section) ; puis pour les </a:t>
            </a:r>
            <a:r>
              <a:rPr lang="fr-FR" u="sng" dirty="0" smtClean="0"/>
              <a:t>élections municipales dans les communes de 3500 hab. et plus</a:t>
            </a:r>
            <a:r>
              <a:rPr lang="fr-FR" dirty="0" smtClean="0"/>
              <a:t> (loi du 31 janvier 2007) ; puis dans l</a:t>
            </a:r>
            <a:r>
              <a:rPr lang="fr-FR" u="sng" dirty="0" smtClean="0"/>
              <a:t>es communes de 1000 hab. et plus </a:t>
            </a:r>
            <a:r>
              <a:rPr lang="fr-FR" dirty="0" smtClean="0"/>
              <a:t>et pour l’</a:t>
            </a:r>
            <a:r>
              <a:rPr lang="fr-FR" u="sng" dirty="0" smtClean="0"/>
              <a:t>élection des conseillers communautaires</a:t>
            </a:r>
            <a:r>
              <a:rPr lang="fr-FR" dirty="0" smtClean="0"/>
              <a:t>, dans ces communes, </a:t>
            </a:r>
            <a:r>
              <a:rPr lang="fr-FR" u="sng" dirty="0" smtClean="0"/>
              <a:t>par scrutin de « fléchage »</a:t>
            </a:r>
            <a:r>
              <a:rPr lang="fr-FR" dirty="0" smtClean="0"/>
              <a:t> (loi du 17 mai 2013) + Proposition récente d’abaissement du seuil à 500 hab. et +.      </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6510F6F4-39AC-784F-A8D5-EE8F264AC767}" type="slidenum">
              <a:rPr lang="en-US" smtClean="0"/>
              <a:t>16</a:t>
            </a:fld>
            <a:endParaRPr lang="en-US"/>
          </a:p>
        </p:txBody>
      </p:sp>
    </p:spTree>
    <p:extLst>
      <p:ext uri="{BB962C8B-B14F-4D97-AF65-F5344CB8AC3E}">
        <p14:creationId xmlns:p14="http://schemas.microsoft.com/office/powerpoint/2010/main" val="3930897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82633"/>
            <a:ext cx="6508377" cy="1246909"/>
          </a:xfrm>
        </p:spPr>
        <p:txBody>
          <a:bodyPr/>
          <a:lstStyle/>
          <a:p>
            <a:r>
              <a:rPr lang="fr-FR" sz="3200" dirty="0"/>
              <a:t>1° Le scrutin de liste, principal levier de la parité </a:t>
            </a:r>
            <a:r>
              <a:rPr lang="fr-FR" sz="3200" dirty="0" smtClean="0"/>
              <a:t>(2)</a:t>
            </a:r>
            <a:endParaRPr lang="fr-FR" sz="3200" dirty="0"/>
          </a:p>
        </p:txBody>
      </p:sp>
      <p:sp>
        <p:nvSpPr>
          <p:cNvPr id="3" name="Espace réservé du contenu 2"/>
          <p:cNvSpPr>
            <a:spLocks noGrp="1"/>
          </p:cNvSpPr>
          <p:nvPr>
            <p:ph idx="1"/>
          </p:nvPr>
        </p:nvSpPr>
        <p:spPr>
          <a:xfrm>
            <a:off x="457199" y="2057399"/>
            <a:ext cx="8337666" cy="4526281"/>
          </a:xfrm>
        </p:spPr>
        <p:txBody>
          <a:bodyPr>
            <a:normAutofit fontScale="92500"/>
          </a:bodyPr>
          <a:lstStyle/>
          <a:p>
            <a:r>
              <a:rPr lang="fr-FR" sz="2400" dirty="0" smtClean="0"/>
              <a:t> Efficacité du dispositif paritaire :</a:t>
            </a:r>
          </a:p>
          <a:p>
            <a:pPr>
              <a:buFont typeface="Wingdings" panose="05000000000000000000" pitchFamily="2" charset="2"/>
              <a:buChar char="Ø"/>
            </a:pPr>
            <a:r>
              <a:rPr lang="fr-FR" sz="2400" b="1" dirty="0" smtClean="0"/>
              <a:t> Au niveau communal : </a:t>
            </a:r>
            <a:r>
              <a:rPr lang="fr-FR" sz="2400" dirty="0" smtClean="0"/>
              <a:t>25,7% de conseillères municipales (élections de juin 1995 dans les communes de 3500 hab. et plus) ; 47,5 % de femmes (élections municipales de mars 2001 dans les mêmes communes) ; 48,2 % d’élues (élections municipales de mars 2014 dans les communes de 1000 habitants et plus). </a:t>
            </a:r>
          </a:p>
          <a:p>
            <a:pPr>
              <a:buFont typeface="Wingdings" panose="05000000000000000000" pitchFamily="2" charset="2"/>
              <a:buChar char="Ø"/>
            </a:pPr>
            <a:r>
              <a:rPr lang="fr-FR" sz="2400" dirty="0" smtClean="0"/>
              <a:t> </a:t>
            </a:r>
            <a:r>
              <a:rPr lang="fr-FR" sz="2400" b="1" dirty="0" smtClean="0"/>
              <a:t>Au niveau régional :</a:t>
            </a:r>
            <a:r>
              <a:rPr lang="fr-FR" sz="2400" dirty="0" smtClean="0"/>
              <a:t> 25,3 % de conseillères régionales après les élections de mars 1998 ; 47,8 % d’élues après les élections de décembre 2015 dans les régions élargies.</a:t>
            </a:r>
          </a:p>
          <a:p>
            <a:pPr marL="0" indent="0">
              <a:buNone/>
            </a:pPr>
            <a:r>
              <a:rPr lang="fr-FR" dirty="0" smtClean="0"/>
              <a:t>        </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6510F6F4-39AC-784F-A8D5-EE8F264AC767}" type="slidenum">
              <a:rPr lang="en-US" smtClean="0"/>
              <a:t>17</a:t>
            </a:fld>
            <a:endParaRPr lang="en-US"/>
          </a:p>
        </p:txBody>
      </p:sp>
    </p:spTree>
    <p:extLst>
      <p:ext uri="{BB962C8B-B14F-4D97-AF65-F5344CB8AC3E}">
        <p14:creationId xmlns:p14="http://schemas.microsoft.com/office/powerpoint/2010/main" val="94990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82633"/>
            <a:ext cx="6508377" cy="1246909"/>
          </a:xfrm>
        </p:spPr>
        <p:txBody>
          <a:bodyPr/>
          <a:lstStyle/>
          <a:p>
            <a:r>
              <a:rPr lang="fr-FR" sz="3200" dirty="0"/>
              <a:t>1° Le scrutin de liste, principal levier de la parité </a:t>
            </a:r>
            <a:r>
              <a:rPr lang="fr-FR" sz="3200" dirty="0" smtClean="0"/>
              <a:t>(3)</a:t>
            </a:r>
            <a:endParaRPr lang="fr-FR" sz="3200" dirty="0"/>
          </a:p>
        </p:txBody>
      </p:sp>
      <p:sp>
        <p:nvSpPr>
          <p:cNvPr id="3" name="Espace réservé du contenu 2"/>
          <p:cNvSpPr>
            <a:spLocks noGrp="1"/>
          </p:cNvSpPr>
          <p:nvPr>
            <p:ph idx="1"/>
          </p:nvPr>
        </p:nvSpPr>
        <p:spPr>
          <a:xfrm>
            <a:off x="457199" y="2057399"/>
            <a:ext cx="8337666" cy="4526281"/>
          </a:xfrm>
        </p:spPr>
        <p:txBody>
          <a:bodyPr>
            <a:normAutofit fontScale="92500" lnSpcReduction="20000"/>
          </a:bodyPr>
          <a:lstStyle/>
          <a:p>
            <a:pPr marL="0" indent="0">
              <a:buNone/>
            </a:pPr>
            <a:r>
              <a:rPr lang="fr-FR" b="1" dirty="0" smtClean="0"/>
              <a:t>1.2. </a:t>
            </a:r>
            <a:r>
              <a:rPr lang="fr-FR" b="1" u="sng" dirty="0" smtClean="0"/>
              <a:t>Parité dans l’accès aux fonctions électives et le niveau des responsabilités exercées</a:t>
            </a:r>
            <a:r>
              <a:rPr lang="fr-FR" b="1" dirty="0" smtClean="0"/>
              <a:t> :</a:t>
            </a:r>
            <a:r>
              <a:rPr lang="fr-FR" sz="2400" dirty="0" smtClean="0"/>
              <a:t>  </a:t>
            </a:r>
          </a:p>
          <a:p>
            <a:r>
              <a:rPr lang="fr-FR" u="sng" dirty="0"/>
              <a:t>D</a:t>
            </a:r>
            <a:r>
              <a:rPr lang="fr-FR" u="sng" dirty="0" smtClean="0"/>
              <a:t>ans l’accès aux fonctions électives </a:t>
            </a:r>
            <a:r>
              <a:rPr lang="fr-FR" dirty="0" smtClean="0"/>
              <a:t>: la parité ou la quasi-parité des assemblées a été dupliquée : pour les </a:t>
            </a:r>
            <a:r>
              <a:rPr lang="fr-FR" b="1" dirty="0" smtClean="0"/>
              <a:t>adjoints au maire </a:t>
            </a:r>
            <a:r>
              <a:rPr lang="fr-FR" dirty="0" smtClean="0"/>
              <a:t>des communes appliquant le scrutin de liste (loi du 31 janvier 2007) ; pour les </a:t>
            </a:r>
            <a:r>
              <a:rPr lang="fr-FR" b="1" dirty="0" smtClean="0"/>
              <a:t>membres de la commission permanente </a:t>
            </a:r>
            <a:r>
              <a:rPr lang="fr-FR" dirty="0" smtClean="0"/>
              <a:t>et les</a:t>
            </a:r>
            <a:r>
              <a:rPr lang="fr-FR" b="1" dirty="0" smtClean="0"/>
              <a:t> VP </a:t>
            </a:r>
            <a:r>
              <a:rPr lang="fr-FR" dirty="0" smtClean="0"/>
              <a:t>des régions et des départements (loi de 2007 et de 2013) &gt; suivant les cas : </a:t>
            </a:r>
            <a:r>
              <a:rPr lang="fr-FR" u="sng" dirty="0" smtClean="0"/>
              <a:t>scrutin de liste bloquée majoritaire avec parité</a:t>
            </a:r>
            <a:r>
              <a:rPr lang="fr-FR" dirty="0" smtClean="0"/>
              <a:t> (adjoints, VP) ; </a:t>
            </a:r>
            <a:r>
              <a:rPr lang="fr-FR" u="sng" dirty="0" smtClean="0"/>
              <a:t>scrutin de liste proportionnel avec parité alternée</a:t>
            </a:r>
            <a:r>
              <a:rPr lang="fr-FR" dirty="0" smtClean="0"/>
              <a:t> des candidatures (désignation des membres des commissions permanentes). </a:t>
            </a:r>
          </a:p>
          <a:p>
            <a:r>
              <a:rPr lang="fr-FR" u="sng" dirty="0" smtClean="0"/>
              <a:t>Dans le niveau des responsabilités exercées</a:t>
            </a:r>
            <a:r>
              <a:rPr lang="fr-FR" dirty="0" smtClean="0"/>
              <a:t> : projet de loi « Engagement et proximité » (1</a:t>
            </a:r>
            <a:r>
              <a:rPr lang="fr-FR" baseline="30000" dirty="0" smtClean="0"/>
              <a:t>ère</a:t>
            </a:r>
            <a:r>
              <a:rPr lang="fr-FR" dirty="0" smtClean="0"/>
              <a:t> lecture Sénat et AN) &gt; liste formée pour l’élection des adjoints alternativement constituée d’un candidat de chaque sexe.                                              </a:t>
            </a:r>
          </a:p>
          <a:p>
            <a:pPr marL="0" indent="0">
              <a:buNone/>
            </a:pPr>
            <a:r>
              <a:rPr lang="fr-FR" dirty="0" smtClean="0"/>
              <a:t>&gt; Vers une transposition du dispositif à court terme pour l’élection des VP des départements et des régions ?</a:t>
            </a:r>
          </a:p>
          <a:p>
            <a:pPr marL="0" indent="0">
              <a:buNone/>
            </a:pPr>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6510F6F4-39AC-784F-A8D5-EE8F264AC767}" type="slidenum">
              <a:rPr lang="en-US" smtClean="0"/>
              <a:t>18</a:t>
            </a:fld>
            <a:endParaRPr lang="en-US"/>
          </a:p>
        </p:txBody>
      </p:sp>
    </p:spTree>
    <p:extLst>
      <p:ext uri="{BB962C8B-B14F-4D97-AF65-F5344CB8AC3E}">
        <p14:creationId xmlns:p14="http://schemas.microsoft.com/office/powerpoint/2010/main" val="2374262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82633"/>
            <a:ext cx="6508377" cy="1246909"/>
          </a:xfrm>
        </p:spPr>
        <p:txBody>
          <a:bodyPr/>
          <a:lstStyle/>
          <a:p>
            <a:r>
              <a:rPr lang="fr-FR" sz="2800" dirty="0" smtClean="0"/>
              <a:t>2° Les autres leviers mobilisés pour répondre à l’objectif d’égal accès (1)</a:t>
            </a:r>
            <a:endParaRPr lang="fr-FR" sz="2800" dirty="0"/>
          </a:p>
        </p:txBody>
      </p:sp>
      <p:sp>
        <p:nvSpPr>
          <p:cNvPr id="3" name="Espace réservé du contenu 2"/>
          <p:cNvSpPr>
            <a:spLocks noGrp="1"/>
          </p:cNvSpPr>
          <p:nvPr>
            <p:ph idx="1"/>
          </p:nvPr>
        </p:nvSpPr>
        <p:spPr>
          <a:xfrm>
            <a:off x="457199" y="2057399"/>
            <a:ext cx="8337666" cy="4526281"/>
          </a:xfrm>
        </p:spPr>
        <p:txBody>
          <a:bodyPr>
            <a:normAutofit fontScale="85000" lnSpcReduction="10000"/>
          </a:bodyPr>
          <a:lstStyle/>
          <a:p>
            <a:pPr marL="0" indent="0">
              <a:buNone/>
            </a:pPr>
            <a:r>
              <a:rPr lang="fr-FR" b="1" dirty="0"/>
              <a:t>2</a:t>
            </a:r>
            <a:r>
              <a:rPr lang="fr-FR" b="1" dirty="0" smtClean="0"/>
              <a:t>.1. </a:t>
            </a:r>
            <a:r>
              <a:rPr lang="fr-FR" sz="2400" b="1" u="sng" dirty="0" smtClean="0"/>
              <a:t>Le dispositif de modulation de l’aide publique aux partis et groupements politiques </a:t>
            </a:r>
            <a:r>
              <a:rPr lang="fr-FR" sz="2400" b="1" dirty="0" smtClean="0"/>
              <a:t>:</a:t>
            </a:r>
            <a:r>
              <a:rPr lang="fr-FR" sz="2400" dirty="0" smtClean="0"/>
              <a:t>  </a:t>
            </a:r>
          </a:p>
          <a:p>
            <a:r>
              <a:rPr lang="fr-FR" dirty="0" smtClean="0"/>
              <a:t>L’aide publique aux partis (66 millions d’€/an) est répartie en fonction de 2 grandes parts, égales : le nombre de parlementaires rattachés ; le nombre de voix obtenues au 1</a:t>
            </a:r>
            <a:r>
              <a:rPr lang="fr-FR" baseline="30000" dirty="0" smtClean="0"/>
              <a:t>er</a:t>
            </a:r>
            <a:r>
              <a:rPr lang="fr-FR" dirty="0" smtClean="0"/>
              <a:t> tour des élections législatives. Si disproportion dans les candidatures (écart dépassant 2 %), cette part est modulée financièrement à la baisse (150 % de l’écart).</a:t>
            </a:r>
          </a:p>
          <a:p>
            <a:r>
              <a:rPr lang="fr-FR" dirty="0" smtClean="0"/>
              <a:t>Lorsque la loi RCT de 2010 a instauré le conseiller territorial (CT), le législateur a eu conscience de l’effet « masculinisant » du mds : uninominal majoritaire à deux tours &gt; </a:t>
            </a:r>
            <a:r>
              <a:rPr lang="fr-FR" dirty="0"/>
              <a:t>p</a:t>
            </a:r>
            <a:r>
              <a:rPr lang="fr-FR" dirty="0" smtClean="0"/>
              <a:t>our 1/12</a:t>
            </a:r>
            <a:r>
              <a:rPr lang="fr-FR" baseline="30000" dirty="0" smtClean="0"/>
              <a:t>e</a:t>
            </a:r>
            <a:r>
              <a:rPr lang="fr-FR" dirty="0" smtClean="0"/>
              <a:t> du total de la dotation, modulation financière si disproportion des candidatures féminines et masculines aux élections territoriales.</a:t>
            </a:r>
          </a:p>
          <a:p>
            <a:r>
              <a:rPr lang="fr-FR" b="1" dirty="0" smtClean="0"/>
              <a:t>Dispositif incitatif peu convaincant</a:t>
            </a:r>
            <a:r>
              <a:rPr lang="fr-FR" dirty="0" smtClean="0"/>
              <a:t> : aurait été un facteur secondaire dans les stratégies d’investiture des partis. Ne s’est pas appliqué compte tenu de l’abrogation du CT par la loi du 17 mai 2013.</a:t>
            </a:r>
          </a:p>
          <a:p>
            <a:pPr marL="0" indent="0">
              <a:buNone/>
            </a:pPr>
            <a:endParaRPr lang="fr-FR" dirty="0" smtClean="0"/>
          </a:p>
          <a:p>
            <a:pPr marL="0" indent="0">
              <a:buNone/>
            </a:pPr>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6510F6F4-39AC-784F-A8D5-EE8F264AC767}" type="slidenum">
              <a:rPr lang="en-US" smtClean="0"/>
              <a:t>19</a:t>
            </a:fld>
            <a:endParaRPr lang="en-US"/>
          </a:p>
        </p:txBody>
      </p:sp>
    </p:spTree>
    <p:extLst>
      <p:ext uri="{BB962C8B-B14F-4D97-AF65-F5344CB8AC3E}">
        <p14:creationId xmlns:p14="http://schemas.microsoft.com/office/powerpoint/2010/main" val="83230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0"/>
            <a:r>
              <a:rPr lang="fr-FR" altLang="fr-FR" dirty="0" smtClean="0">
                <a:solidFill>
                  <a:prstClr val="white"/>
                </a:solidFill>
                <a:ea typeface="Calibri" pitchFamily="34" charset="0"/>
              </a:rPr>
              <a:t>Quelle égalité femmes-hommes </a:t>
            </a:r>
          </a:p>
          <a:p>
            <a:pPr lvl="0"/>
            <a:r>
              <a:rPr lang="fr-FR" altLang="fr-FR" dirty="0" smtClean="0">
                <a:solidFill>
                  <a:prstClr val="white"/>
                </a:solidFill>
                <a:ea typeface="Calibri" pitchFamily="34" charset="0"/>
              </a:rPr>
              <a:t>chez les élus bretons ?</a:t>
            </a:r>
            <a:endParaRPr lang="fr-FR" altLang="fr-FR" dirty="0">
              <a:solidFill>
                <a:prstClr val="white"/>
              </a:solidFill>
              <a:ea typeface="Calibri" pitchFamily="34" charset="0"/>
            </a:endParaRPr>
          </a:p>
        </p:txBody>
      </p:sp>
    </p:spTree>
    <p:extLst>
      <p:ext uri="{BB962C8B-B14F-4D97-AF65-F5344CB8AC3E}">
        <p14:creationId xmlns:p14="http://schemas.microsoft.com/office/powerpoint/2010/main" val="1374896780"/>
      </p:ext>
    </p:extLst>
  </p:cSld>
  <p:clrMapOvr>
    <a:masterClrMapping/>
  </p:clrMapOvr>
  <p:transition advClick="0" advTm="10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82633"/>
            <a:ext cx="6508377" cy="1246909"/>
          </a:xfrm>
        </p:spPr>
        <p:txBody>
          <a:bodyPr/>
          <a:lstStyle/>
          <a:p>
            <a:r>
              <a:rPr lang="fr-FR" sz="2800" dirty="0" smtClean="0"/>
              <a:t>2° Les autres leviers mobilisés pour répondre à l’objectif d’égal accès (2)</a:t>
            </a:r>
            <a:endParaRPr lang="fr-FR" sz="2800" dirty="0"/>
          </a:p>
        </p:txBody>
      </p:sp>
      <p:sp>
        <p:nvSpPr>
          <p:cNvPr id="3" name="Espace réservé du contenu 2"/>
          <p:cNvSpPr>
            <a:spLocks noGrp="1"/>
          </p:cNvSpPr>
          <p:nvPr>
            <p:ph idx="1"/>
          </p:nvPr>
        </p:nvSpPr>
        <p:spPr>
          <a:xfrm>
            <a:off x="457199" y="1878676"/>
            <a:ext cx="8337666" cy="4821382"/>
          </a:xfrm>
        </p:spPr>
        <p:txBody>
          <a:bodyPr>
            <a:normAutofit fontScale="85000" lnSpcReduction="20000"/>
          </a:bodyPr>
          <a:lstStyle/>
          <a:p>
            <a:pPr marL="0" indent="0">
              <a:buNone/>
            </a:pPr>
            <a:r>
              <a:rPr lang="fr-FR" b="1" dirty="0" smtClean="0"/>
              <a:t>2.2. </a:t>
            </a:r>
            <a:r>
              <a:rPr lang="fr-FR" sz="2400" b="1" u="sng" dirty="0" smtClean="0"/>
              <a:t>Le nouveau régime électoral des élections départementales :</a:t>
            </a:r>
            <a:r>
              <a:rPr lang="fr-FR" sz="2400" u="sng" dirty="0" smtClean="0"/>
              <a:t>  </a:t>
            </a:r>
          </a:p>
          <a:p>
            <a:r>
              <a:rPr lang="fr-FR" dirty="0" smtClean="0"/>
              <a:t>Déterminé par la loi du 17 mai 2013 à l’occasion du remplacement des conseils généraux (CG) par les conseils départementaux ; 1</a:t>
            </a:r>
            <a:r>
              <a:rPr lang="fr-FR" baseline="30000" dirty="0" smtClean="0"/>
              <a:t>ère</a:t>
            </a:r>
            <a:r>
              <a:rPr lang="fr-FR" dirty="0" smtClean="0"/>
              <a:t> application en mars 2015, puis en mars 2021. </a:t>
            </a:r>
          </a:p>
          <a:p>
            <a:r>
              <a:rPr lang="fr-FR" dirty="0" smtClean="0"/>
              <a:t>A été retenue la </a:t>
            </a:r>
            <a:r>
              <a:rPr lang="fr-FR" dirty="0" err="1" smtClean="0"/>
              <a:t>ppon</a:t>
            </a:r>
            <a:r>
              <a:rPr lang="fr-FR" dirty="0" smtClean="0"/>
              <a:t> faite en 2010 (Délégation aux droits des femmes du Sénat) d’une élection d’un homme et d’une femme par canton &gt; le nombre de cantons a donc été divisé par deux, avec l’objectif d’élire un homme et une femme par canton, chacun pourvu d’un remplaçant du même sexe.</a:t>
            </a:r>
          </a:p>
          <a:p>
            <a:r>
              <a:rPr lang="fr-FR" dirty="0" smtClean="0"/>
              <a:t>Mode de scrutin unique en son genre : </a:t>
            </a:r>
            <a:r>
              <a:rPr lang="fr-FR" b="1" i="1" dirty="0" smtClean="0"/>
              <a:t>binominal </a:t>
            </a:r>
            <a:r>
              <a:rPr lang="fr-FR" dirty="0" smtClean="0"/>
              <a:t>(2 sièges à pourvoir) ; </a:t>
            </a:r>
            <a:r>
              <a:rPr lang="fr-FR" b="1" i="1" dirty="0" smtClean="0"/>
              <a:t>binomial </a:t>
            </a:r>
            <a:r>
              <a:rPr lang="fr-FR" dirty="0" smtClean="0"/>
              <a:t>(solidarité des candidatures) et </a:t>
            </a:r>
            <a:r>
              <a:rPr lang="fr-FR" b="1" i="1" dirty="0" smtClean="0"/>
              <a:t>paritaire </a:t>
            </a:r>
            <a:r>
              <a:rPr lang="fr-FR" dirty="0" smtClean="0"/>
              <a:t>: assemblée strictement paritaire. </a:t>
            </a:r>
          </a:p>
          <a:p>
            <a:r>
              <a:rPr lang="fr-FR" u="sng" dirty="0" smtClean="0"/>
              <a:t>Combinaison heureuse de plusieurs avantages</a:t>
            </a:r>
            <a:r>
              <a:rPr lang="fr-FR" dirty="0" smtClean="0"/>
              <a:t> : la </a:t>
            </a:r>
            <a:r>
              <a:rPr lang="fr-FR" b="1" dirty="0" smtClean="0"/>
              <a:t>parité </a:t>
            </a:r>
            <a:r>
              <a:rPr lang="fr-FR" dirty="0" smtClean="0"/>
              <a:t>; un meilleur respect du </a:t>
            </a:r>
            <a:r>
              <a:rPr lang="fr-FR" b="1" dirty="0" smtClean="0"/>
              <a:t>principe d’égalité devant le suffrage </a:t>
            </a:r>
            <a:r>
              <a:rPr lang="fr-FR" dirty="0" smtClean="0"/>
              <a:t>(refonte des cartes cantonales) ; une </a:t>
            </a:r>
            <a:r>
              <a:rPr lang="fr-FR" b="1" dirty="0" smtClean="0"/>
              <a:t>majorité de gestion </a:t>
            </a:r>
            <a:r>
              <a:rPr lang="fr-FR" dirty="0" smtClean="0"/>
              <a:t>(scrutin majoritaire, aidé par un nombre impair de cantons) ; un </a:t>
            </a:r>
            <a:r>
              <a:rPr lang="fr-FR" b="1" dirty="0" smtClean="0"/>
              <a:t>horizon temporel dégagé pour l’exécutif </a:t>
            </a:r>
            <a:r>
              <a:rPr lang="fr-FR" dirty="0" smtClean="0"/>
              <a:t>départemental (fin du renouvellement par moitié des assemblées départementales).</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6510F6F4-39AC-784F-A8D5-EE8F264AC767}" type="slidenum">
              <a:rPr lang="en-US" smtClean="0"/>
              <a:t>20</a:t>
            </a:fld>
            <a:endParaRPr lang="en-US"/>
          </a:p>
        </p:txBody>
      </p:sp>
    </p:spTree>
    <p:extLst>
      <p:ext uri="{BB962C8B-B14F-4D97-AF65-F5344CB8AC3E}">
        <p14:creationId xmlns:p14="http://schemas.microsoft.com/office/powerpoint/2010/main" val="3223305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82633"/>
            <a:ext cx="6508377" cy="1246909"/>
          </a:xfrm>
        </p:spPr>
        <p:txBody>
          <a:bodyPr/>
          <a:lstStyle/>
          <a:p>
            <a:r>
              <a:rPr lang="fr-FR" sz="2800" dirty="0"/>
              <a:t>3</a:t>
            </a:r>
            <a:r>
              <a:rPr lang="fr-FR" sz="2800" dirty="0" smtClean="0"/>
              <a:t>° Le scrutin uninominal majoritaire, 1</a:t>
            </a:r>
            <a:r>
              <a:rPr lang="fr-FR" sz="2800" baseline="30000" dirty="0" smtClean="0"/>
              <a:t>ère</a:t>
            </a:r>
            <a:r>
              <a:rPr lang="fr-FR" sz="2800" dirty="0" smtClean="0"/>
              <a:t> limite de l’horizon paritaire (1)</a:t>
            </a:r>
            <a:endParaRPr lang="fr-FR" sz="2800" dirty="0"/>
          </a:p>
        </p:txBody>
      </p:sp>
      <p:sp>
        <p:nvSpPr>
          <p:cNvPr id="3" name="Espace réservé du contenu 2"/>
          <p:cNvSpPr>
            <a:spLocks noGrp="1"/>
          </p:cNvSpPr>
          <p:nvPr>
            <p:ph idx="1"/>
          </p:nvPr>
        </p:nvSpPr>
        <p:spPr>
          <a:xfrm>
            <a:off x="457199" y="1662545"/>
            <a:ext cx="8337666" cy="5070765"/>
          </a:xfrm>
        </p:spPr>
        <p:txBody>
          <a:bodyPr>
            <a:normAutofit fontScale="85000" lnSpcReduction="10000"/>
          </a:bodyPr>
          <a:lstStyle/>
          <a:p>
            <a:pPr marL="0" indent="0">
              <a:buNone/>
            </a:pPr>
            <a:r>
              <a:rPr lang="fr-FR" b="1" dirty="0" smtClean="0"/>
              <a:t>3.1. </a:t>
            </a:r>
            <a:r>
              <a:rPr lang="fr-FR" b="1" u="sng" dirty="0" smtClean="0"/>
              <a:t>Concernant les anciens conseils généraux</a:t>
            </a:r>
            <a:r>
              <a:rPr lang="fr-FR" b="1" dirty="0" smtClean="0"/>
              <a:t> </a:t>
            </a:r>
            <a:r>
              <a:rPr lang="fr-FR" dirty="0" smtClean="0"/>
              <a:t>(dont les                                                   membres étaient élus au scrutin uninominal majoritaire à deux tours)</a:t>
            </a:r>
            <a:r>
              <a:rPr lang="fr-FR" b="1" dirty="0" smtClean="0"/>
              <a:t> :</a:t>
            </a:r>
            <a:r>
              <a:rPr lang="fr-FR" sz="2400" dirty="0" smtClean="0"/>
              <a:t>  </a:t>
            </a:r>
          </a:p>
          <a:p>
            <a:r>
              <a:rPr lang="fr-FR" dirty="0" smtClean="0"/>
              <a:t>Assemblées qualifiées de « bastions masculins » : en 1998, 23 CG ne comptaient aucune femme ; au début des années 2000, proportion moyenne de 9,2 % de femmes dans les CG &gt; CG en dehors du champ d’application de la loi du 6 juin 2000.</a:t>
            </a:r>
          </a:p>
          <a:p>
            <a:r>
              <a:rPr lang="fr-FR" dirty="0" smtClean="0"/>
              <a:t>Mais ouverture avec l’introduction d’un « </a:t>
            </a:r>
            <a:r>
              <a:rPr lang="fr-FR" b="1" dirty="0" smtClean="0"/>
              <a:t>ticket paritaire</a:t>
            </a:r>
            <a:r>
              <a:rPr lang="fr-FR" dirty="0" smtClean="0"/>
              <a:t> » par la loi du 31 janvier 2007 &gt; candidat suppléant de sexe opposé appelé à remplacer le titulaire élu en cas de décès ou de démission pour cause de cumul de mandats.</a:t>
            </a:r>
          </a:p>
          <a:p>
            <a:r>
              <a:rPr lang="fr-FR" dirty="0" smtClean="0"/>
              <a:t>Espoirs fondés en ce dispositif &gt; modifier la pratique des investitures des partis ; faciliter l’accession des femmes en nombre croissant aux CG ; leur permettre de gagner en notoriété.</a:t>
            </a:r>
          </a:p>
          <a:p>
            <a:r>
              <a:rPr lang="fr-FR" u="sng" dirty="0" smtClean="0"/>
              <a:t>Espoirs déçus</a:t>
            </a:r>
            <a:r>
              <a:rPr lang="fr-FR" dirty="0" smtClean="0"/>
              <a:t> : en 2008 comme en 2011, femmes placées en position de remplaçantes dans près de 4 cas sur 5 ; nombre de femmes élues réduit (moins de 14 %)… Le ticket paritaire a échoué, mais il a pu préparer les femmes aux 1ères élections départementales de mars 2015.   </a:t>
            </a:r>
          </a:p>
          <a:p>
            <a:endParaRPr lang="fr-FR" dirty="0" smtClean="0"/>
          </a:p>
          <a:p>
            <a:pPr marL="0" indent="0">
              <a:buNone/>
            </a:pPr>
            <a:endParaRPr lang="fr-FR" dirty="0" smtClean="0"/>
          </a:p>
          <a:p>
            <a:pPr marL="0" indent="0">
              <a:buNone/>
            </a:pPr>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6510F6F4-39AC-784F-A8D5-EE8F264AC767}" type="slidenum">
              <a:rPr lang="en-US" smtClean="0"/>
              <a:t>21</a:t>
            </a:fld>
            <a:endParaRPr lang="en-US"/>
          </a:p>
        </p:txBody>
      </p:sp>
    </p:spTree>
    <p:extLst>
      <p:ext uri="{BB962C8B-B14F-4D97-AF65-F5344CB8AC3E}">
        <p14:creationId xmlns:p14="http://schemas.microsoft.com/office/powerpoint/2010/main" val="173833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82633"/>
            <a:ext cx="6508377" cy="1246909"/>
          </a:xfrm>
        </p:spPr>
        <p:txBody>
          <a:bodyPr/>
          <a:lstStyle/>
          <a:p>
            <a:r>
              <a:rPr lang="fr-FR" sz="2800" dirty="0"/>
              <a:t>3</a:t>
            </a:r>
            <a:r>
              <a:rPr lang="fr-FR" sz="2800" dirty="0" smtClean="0"/>
              <a:t>° Le scrutin uninominal majoritaire, 1</a:t>
            </a:r>
            <a:r>
              <a:rPr lang="fr-FR" sz="2800" baseline="30000" dirty="0" smtClean="0"/>
              <a:t>ère</a:t>
            </a:r>
            <a:r>
              <a:rPr lang="fr-FR" sz="2800" dirty="0" smtClean="0"/>
              <a:t> limite de l’horizon paritaire (2)</a:t>
            </a:r>
            <a:endParaRPr lang="fr-FR" sz="2800" dirty="0"/>
          </a:p>
        </p:txBody>
      </p:sp>
      <p:sp>
        <p:nvSpPr>
          <p:cNvPr id="3" name="Espace réservé du contenu 2"/>
          <p:cNvSpPr>
            <a:spLocks noGrp="1"/>
          </p:cNvSpPr>
          <p:nvPr>
            <p:ph idx="1"/>
          </p:nvPr>
        </p:nvSpPr>
        <p:spPr>
          <a:xfrm>
            <a:off x="457199" y="1928553"/>
            <a:ext cx="8337666" cy="4472247"/>
          </a:xfrm>
        </p:spPr>
        <p:txBody>
          <a:bodyPr>
            <a:normAutofit fontScale="92500" lnSpcReduction="10000"/>
          </a:bodyPr>
          <a:lstStyle/>
          <a:p>
            <a:pPr marL="0" indent="0">
              <a:buNone/>
            </a:pPr>
            <a:r>
              <a:rPr lang="fr-FR" b="1" dirty="0" smtClean="0"/>
              <a:t>3.2. </a:t>
            </a:r>
            <a:r>
              <a:rPr lang="fr-FR" b="1" u="sng" dirty="0" smtClean="0"/>
              <a:t>Pour les conseillers territoriaux de la loi RCT de 2010</a:t>
            </a:r>
            <a:r>
              <a:rPr lang="fr-FR" b="1" dirty="0" smtClean="0"/>
              <a:t>, </a:t>
            </a:r>
            <a:r>
              <a:rPr lang="fr-FR" dirty="0" smtClean="0"/>
              <a:t>le mds (uninominal majoritaire à 2 tours) aurait produit le même effet masculinisant que l’ancien mds cantonal. </a:t>
            </a:r>
          </a:p>
          <a:p>
            <a:pPr marL="0" indent="0">
              <a:buNone/>
            </a:pPr>
            <a:r>
              <a:rPr lang="fr-FR" dirty="0" smtClean="0"/>
              <a:t>L’effet aurait même été exacerbé : enjeux d’une élection à double détente ; réduction du nombre d’élus ; grand nombre de sortants masculins ; inefficacité du dispositif de modulation financière.</a:t>
            </a:r>
          </a:p>
          <a:p>
            <a:pPr marL="0" indent="0">
              <a:buNone/>
            </a:pPr>
            <a:r>
              <a:rPr lang="fr-FR" b="1" dirty="0" smtClean="0"/>
              <a:t>3.3. </a:t>
            </a:r>
            <a:r>
              <a:rPr lang="fr-FR" b="1" u="sng" dirty="0" smtClean="0"/>
              <a:t>Concernant les fonctions unipersonnelles</a:t>
            </a:r>
            <a:r>
              <a:rPr lang="fr-FR" dirty="0" smtClean="0"/>
              <a:t>, enfin : maire, président de CD ou de CR, président d’EPCI FP, la parité ne peut s’appliquer.  </a:t>
            </a:r>
            <a:endParaRPr lang="fr-FR" dirty="0"/>
          </a:p>
          <a:p>
            <a:r>
              <a:rPr lang="fr-FR" dirty="0" smtClean="0"/>
              <a:t>Les femmes occupent 16 % des fonctions de maire; 7,7 % des présidences d’EPCI FP; 10 femmes présidentes de CD ; 2 de CR.</a:t>
            </a:r>
          </a:p>
          <a:p>
            <a:r>
              <a:rPr lang="fr-FR" dirty="0" smtClean="0"/>
              <a:t>Ecarter les solutions « maximalistes », telle celle consistant à prescrire un 1</a:t>
            </a:r>
            <a:r>
              <a:rPr lang="fr-FR" baseline="30000" dirty="0" smtClean="0"/>
              <a:t>er</a:t>
            </a:r>
            <a:r>
              <a:rPr lang="fr-FR" dirty="0" smtClean="0"/>
              <a:t> adjoint ou un 1</a:t>
            </a:r>
            <a:r>
              <a:rPr lang="fr-FR" baseline="30000" dirty="0" smtClean="0"/>
              <a:t>er</a:t>
            </a:r>
            <a:r>
              <a:rPr lang="fr-FR" dirty="0" smtClean="0"/>
              <a:t> VP de sexe opposé à celui du maire ou du président. Ecarté en 2014 (risque constitutionnel).</a:t>
            </a:r>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6510F6F4-39AC-784F-A8D5-EE8F264AC767}" type="slidenum">
              <a:rPr lang="en-US" smtClean="0"/>
              <a:t>22</a:t>
            </a:fld>
            <a:endParaRPr lang="en-US"/>
          </a:p>
        </p:txBody>
      </p:sp>
    </p:spTree>
    <p:extLst>
      <p:ext uri="{BB962C8B-B14F-4D97-AF65-F5344CB8AC3E}">
        <p14:creationId xmlns:p14="http://schemas.microsoft.com/office/powerpoint/2010/main" val="3156002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82633"/>
            <a:ext cx="6508377" cy="1246909"/>
          </a:xfrm>
        </p:spPr>
        <p:txBody>
          <a:bodyPr/>
          <a:lstStyle/>
          <a:p>
            <a:r>
              <a:rPr lang="fr-FR" sz="2800" dirty="0" smtClean="0"/>
              <a:t>4° L’extension du champ paritaire, source d’une proximité parfois malmenée (1)</a:t>
            </a:r>
            <a:endParaRPr lang="fr-FR" sz="2800" dirty="0"/>
          </a:p>
        </p:txBody>
      </p:sp>
      <p:sp>
        <p:nvSpPr>
          <p:cNvPr id="3" name="Espace réservé du contenu 2"/>
          <p:cNvSpPr>
            <a:spLocks noGrp="1"/>
          </p:cNvSpPr>
          <p:nvPr>
            <p:ph idx="1"/>
          </p:nvPr>
        </p:nvSpPr>
        <p:spPr>
          <a:xfrm>
            <a:off x="457199" y="1529542"/>
            <a:ext cx="8337666" cy="5120639"/>
          </a:xfrm>
        </p:spPr>
        <p:txBody>
          <a:bodyPr>
            <a:normAutofit fontScale="77500" lnSpcReduction="20000"/>
          </a:bodyPr>
          <a:lstStyle/>
          <a:p>
            <a:pPr marL="0" indent="0">
              <a:buNone/>
            </a:pPr>
            <a:r>
              <a:rPr lang="fr-FR" sz="2600" b="1" dirty="0" smtClean="0"/>
              <a:t>4.1. </a:t>
            </a:r>
            <a:r>
              <a:rPr lang="fr-FR" sz="2600" b="1" u="sng" dirty="0" smtClean="0"/>
              <a:t>Petites communes, parité et proximité</a:t>
            </a:r>
            <a:endParaRPr lang="fr-FR" sz="2600" u="sng" dirty="0" smtClean="0"/>
          </a:p>
          <a:p>
            <a:r>
              <a:rPr lang="fr-FR" dirty="0" smtClean="0"/>
              <a:t>Dans les petites communes (moins de 1000 hab.), un régime électoral en phase avec la sociologie de ces communautés de vie : du </a:t>
            </a:r>
            <a:r>
              <a:rPr lang="fr-FR" dirty="0" err="1" smtClean="0"/>
              <a:t>pdv</a:t>
            </a:r>
            <a:r>
              <a:rPr lang="fr-FR" dirty="0" smtClean="0"/>
              <a:t> des candidats (qui peuvent se présenter de façon isolée), comme du </a:t>
            </a:r>
            <a:r>
              <a:rPr lang="fr-FR" dirty="0" err="1" smtClean="0"/>
              <a:t>pdv</a:t>
            </a:r>
            <a:r>
              <a:rPr lang="fr-FR" dirty="0" smtClean="0"/>
              <a:t> des électeurs, qui peuvent panacher leur vote (dans le cadre d’un scrutin plurinominal majoritaire). Mds concilié avec 34,9 % de conseillères municipales (mars 2014). </a:t>
            </a:r>
          </a:p>
          <a:p>
            <a:r>
              <a:rPr lang="fr-FR" dirty="0" smtClean="0"/>
              <a:t>Champ d’application : 27 000 communes pour 15 % de la population française.</a:t>
            </a:r>
          </a:p>
          <a:p>
            <a:r>
              <a:rPr lang="fr-FR" b="1" dirty="0" smtClean="0"/>
              <a:t>Quels effets du mode de scrutin mixte pour les communes anciennement concernées par le mds plurinominal majoritaire ? </a:t>
            </a:r>
            <a:r>
              <a:rPr lang="fr-FR" dirty="0" smtClean="0"/>
              <a:t>(entre 1000 et 3499 hab.) En comparant résultats de 2014 et de 2008 pour les 150 communes concernées du 35 : appauvrissement de l’offre électorale (de 50 à 68 communes à liste unique); oppositions également représentées (275 sièges en 2014 pour 81 communes ; 258 sièges en 2008 pour 60 communes) ; affaiblissement de la légitimité électorale des élus à liste unique en 2014 &gt; explosion de la proportion des bulletins blancs et nuls (27 % en moyenne).</a:t>
            </a:r>
          </a:p>
          <a:p>
            <a:r>
              <a:rPr lang="fr-FR" b="1" dirty="0" smtClean="0"/>
              <a:t>Le mode de scrutin mixte (notamment justifié par la parité) n’a pas fait ses preuves dans ces petites communes </a:t>
            </a:r>
            <a:r>
              <a:rPr lang="fr-FR" dirty="0" smtClean="0"/>
              <a:t>: la proximité a été malmenée. Le nouvel abaissement envisagé (à 500 hab. et plus, en1</a:t>
            </a:r>
            <a:r>
              <a:rPr lang="fr-FR" baseline="30000" dirty="0" smtClean="0"/>
              <a:t>ère</a:t>
            </a:r>
            <a:r>
              <a:rPr lang="fr-FR" dirty="0" smtClean="0"/>
              <a:t> lecture du projet de loi « Engagement et Proximité ») porterait atteinte à la liberté de choix des électeurs.</a:t>
            </a:r>
          </a:p>
          <a:p>
            <a:pPr marL="0" indent="0">
              <a:buNone/>
            </a:pPr>
            <a:endParaRPr lang="fr-FR" dirty="0" smtClean="0"/>
          </a:p>
          <a:p>
            <a:pPr marL="0" indent="0">
              <a:buNone/>
            </a:pPr>
            <a:endParaRPr lang="fr-FR" dirty="0" smtClean="0"/>
          </a:p>
          <a:p>
            <a:pPr marL="0" indent="0">
              <a:buNone/>
            </a:pPr>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6510F6F4-39AC-784F-A8D5-EE8F264AC767}" type="slidenum">
              <a:rPr lang="en-US" smtClean="0"/>
              <a:t>23</a:t>
            </a:fld>
            <a:endParaRPr lang="en-US"/>
          </a:p>
        </p:txBody>
      </p:sp>
    </p:spTree>
    <p:extLst>
      <p:ext uri="{BB962C8B-B14F-4D97-AF65-F5344CB8AC3E}">
        <p14:creationId xmlns:p14="http://schemas.microsoft.com/office/powerpoint/2010/main" val="370905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82633"/>
            <a:ext cx="6508377" cy="1246909"/>
          </a:xfrm>
        </p:spPr>
        <p:txBody>
          <a:bodyPr/>
          <a:lstStyle/>
          <a:p>
            <a:r>
              <a:rPr lang="fr-FR" sz="2800" dirty="0"/>
              <a:t>4° L’extension du champ paritaire, source d’une proximité parfois malmenée </a:t>
            </a:r>
            <a:r>
              <a:rPr lang="fr-FR" sz="2800" dirty="0" smtClean="0"/>
              <a:t>(2)</a:t>
            </a:r>
            <a:endParaRPr lang="fr-FR" sz="2800" dirty="0"/>
          </a:p>
        </p:txBody>
      </p:sp>
      <p:sp>
        <p:nvSpPr>
          <p:cNvPr id="3" name="Espace réservé du contenu 2"/>
          <p:cNvSpPr>
            <a:spLocks noGrp="1"/>
          </p:cNvSpPr>
          <p:nvPr>
            <p:ph idx="1"/>
          </p:nvPr>
        </p:nvSpPr>
        <p:spPr>
          <a:xfrm>
            <a:off x="457199" y="1529542"/>
            <a:ext cx="8337666" cy="5137265"/>
          </a:xfrm>
        </p:spPr>
        <p:txBody>
          <a:bodyPr>
            <a:normAutofit fontScale="77500" lnSpcReduction="20000"/>
          </a:bodyPr>
          <a:lstStyle/>
          <a:p>
            <a:pPr marL="0" indent="0">
              <a:buNone/>
            </a:pPr>
            <a:r>
              <a:rPr lang="fr-FR" sz="2600" b="1" dirty="0"/>
              <a:t>4</a:t>
            </a:r>
            <a:r>
              <a:rPr lang="fr-FR" sz="2600" b="1" dirty="0" smtClean="0"/>
              <a:t>.2. </a:t>
            </a:r>
            <a:r>
              <a:rPr lang="fr-FR" sz="2600" b="1" u="sng" dirty="0" smtClean="0"/>
              <a:t>Regroupements de communes, parité et proximité</a:t>
            </a:r>
            <a:endParaRPr lang="fr-FR" sz="2600" u="sng" dirty="0"/>
          </a:p>
          <a:p>
            <a:r>
              <a:rPr lang="fr-FR" b="1" dirty="0" smtClean="0"/>
              <a:t>Actuellement (dans le cadre d’une logique intercommunale) : </a:t>
            </a:r>
            <a:r>
              <a:rPr lang="fr-FR" dirty="0" smtClean="0"/>
              <a:t>34,6 % de femmes dans les conseils des EPCI FP (si un seul siège pour la commune : le maire, un homme le plus souvent).</a:t>
            </a:r>
          </a:p>
          <a:p>
            <a:r>
              <a:rPr lang="fr-FR" b="1" dirty="0" smtClean="0"/>
              <a:t>En cas d’évolution vers une logique supra-communale</a:t>
            </a:r>
            <a:r>
              <a:rPr lang="fr-FR" dirty="0" smtClean="0"/>
              <a:t>, plusieurs options possibles :</a:t>
            </a:r>
          </a:p>
          <a:p>
            <a:pPr>
              <a:buFont typeface="Wingdings" panose="05000000000000000000" pitchFamily="2" charset="2"/>
              <a:buChar char="Ø"/>
            </a:pPr>
            <a:r>
              <a:rPr lang="fr-FR" b="1" i="1" dirty="0" smtClean="0"/>
              <a:t>Circonscription unique </a:t>
            </a:r>
            <a:r>
              <a:rPr lang="fr-FR" dirty="0" smtClean="0"/>
              <a:t>: parité atteinte, mais proximité malmenée ;</a:t>
            </a:r>
          </a:p>
          <a:p>
            <a:pPr>
              <a:buFont typeface="Wingdings" panose="05000000000000000000" pitchFamily="2" charset="2"/>
              <a:buChar char="Ø"/>
            </a:pPr>
            <a:r>
              <a:rPr lang="fr-FR" b="1" i="1" dirty="0" smtClean="0"/>
              <a:t>Plusieurs circonscriptions </a:t>
            </a:r>
            <a:r>
              <a:rPr lang="fr-FR" dirty="0" smtClean="0"/>
              <a:t>(sur le modèle de la collectivité du « Grand Lyon ») : quasi-parité, mais risque de neutralisation des primes majoritaires ;</a:t>
            </a:r>
          </a:p>
          <a:p>
            <a:pPr>
              <a:buFont typeface="Wingdings" panose="05000000000000000000" pitchFamily="2" charset="2"/>
              <a:buChar char="Ø"/>
            </a:pPr>
            <a:r>
              <a:rPr lang="fr-FR" b="1" i="1" dirty="0" smtClean="0"/>
              <a:t>Une circonscription unique, avec des listes structurées en sections</a:t>
            </a:r>
            <a:r>
              <a:rPr lang="fr-FR" dirty="0" smtClean="0"/>
              <a:t>, supra-communales, communales ou infra-communales (ville-centre) : combinaison des avantages déjà relevés pour l’actuel mds régional &gt; majorité solide de gestion (grâce à la PM) ; représentation des minorités (part proportionnelle du mds) ; proximité via les sections; et parité (alternance des sexes sur les  sections).   </a:t>
            </a:r>
          </a:p>
          <a:p>
            <a:pPr marL="0" indent="0">
              <a:buNone/>
            </a:pPr>
            <a:r>
              <a:rPr lang="fr-FR" sz="2600" b="1" dirty="0" smtClean="0"/>
              <a:t>Conclusion :</a:t>
            </a:r>
            <a:r>
              <a:rPr lang="fr-FR" sz="2600" dirty="0" smtClean="0"/>
              <a:t> dans un régime électoral, la parité doit pouvoir trouver sa place parmi les autres composantes. </a:t>
            </a:r>
          </a:p>
          <a:p>
            <a:pPr marL="0" indent="0">
              <a:buNone/>
            </a:pPr>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6510F6F4-39AC-784F-A8D5-EE8F264AC767}" type="slidenum">
              <a:rPr lang="en-US" smtClean="0"/>
              <a:t>24</a:t>
            </a:fld>
            <a:endParaRPr lang="en-US"/>
          </a:p>
        </p:txBody>
      </p:sp>
    </p:spTree>
    <p:extLst>
      <p:ext uri="{BB962C8B-B14F-4D97-AF65-F5344CB8AC3E}">
        <p14:creationId xmlns:p14="http://schemas.microsoft.com/office/powerpoint/2010/main" val="101222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Paroles d’élues et préconisation </a:t>
            </a:r>
            <a:br>
              <a:rPr lang="fr-FR" dirty="0" smtClean="0"/>
            </a:br>
            <a:r>
              <a:rPr lang="fr-FR" dirty="0" smtClean="0"/>
              <a:t>(F. Bugnon)</a:t>
            </a:r>
            <a:endParaRPr lang="fr-FR" dirty="0"/>
          </a:p>
        </p:txBody>
      </p:sp>
      <p:sp>
        <p:nvSpPr>
          <p:cNvPr id="3" name="Sous-titre 2"/>
          <p:cNvSpPr>
            <a:spLocks noGrp="1"/>
          </p:cNvSpPr>
          <p:nvPr>
            <p:ph type="subTitle" idx="1"/>
          </p:nvPr>
        </p:nvSpPr>
        <p:spPr/>
        <p:txBody>
          <a:bodyPr/>
          <a:lstStyle/>
          <a:p>
            <a:endParaRPr lang="fr-FR" dirty="0"/>
          </a:p>
        </p:txBody>
      </p:sp>
      <p:sp>
        <p:nvSpPr>
          <p:cNvPr id="4" name="Espace réservé pour une image  3"/>
          <p:cNvSpPr>
            <a:spLocks noGrp="1"/>
          </p:cNvSpPr>
          <p:nvPr>
            <p:ph type="pic" sz="quarter" idx="13"/>
          </p:nvPr>
        </p:nvSpPr>
        <p:spPr/>
      </p:sp>
      <p:pic>
        <p:nvPicPr>
          <p:cNvPr id="5" name="Espace réservé du contenu 7" descr="Capture d’écran 2017-12-04 à 13.12.41.png"/>
          <p:cNvPicPr>
            <a:picLocks noChangeAspect="1"/>
          </p:cNvPicPr>
          <p:nvPr/>
        </p:nvPicPr>
        <p:blipFill>
          <a:blip r:embed="rId2">
            <a:extLst>
              <a:ext uri="{28A0092B-C50C-407E-A947-70E740481C1C}">
                <a14:useLocalDpi xmlns:a14="http://schemas.microsoft.com/office/drawing/2010/main" val="0"/>
              </a:ext>
            </a:extLst>
          </a:blip>
          <a:srcRect t="-37485" b="-37485"/>
          <a:stretch>
            <a:fillRect/>
          </a:stretch>
        </p:blipFill>
        <p:spPr>
          <a:xfrm>
            <a:off x="228601" y="1437714"/>
            <a:ext cx="2971800" cy="4438650"/>
          </a:xfrm>
          <a:prstGeom prst="rect">
            <a:avLst/>
          </a:prstGeom>
        </p:spPr>
      </p:pic>
      <p:sp>
        <p:nvSpPr>
          <p:cNvPr id="6" name="Espace réservé du numéro de diapositive 5"/>
          <p:cNvSpPr>
            <a:spLocks noGrp="1"/>
          </p:cNvSpPr>
          <p:nvPr>
            <p:ph type="sldNum" sz="quarter" idx="12"/>
          </p:nvPr>
        </p:nvSpPr>
        <p:spPr/>
        <p:txBody>
          <a:bodyPr/>
          <a:lstStyle/>
          <a:p>
            <a:fld id="{6510F6F4-39AC-784F-A8D5-EE8F264AC767}" type="slidenum">
              <a:rPr lang="en-US" smtClean="0"/>
              <a:t>25</a:t>
            </a:fld>
            <a:endParaRPr lang="en-US"/>
          </a:p>
        </p:txBody>
      </p:sp>
    </p:spTree>
    <p:extLst>
      <p:ext uri="{BB962C8B-B14F-4D97-AF65-F5344CB8AC3E}">
        <p14:creationId xmlns:p14="http://schemas.microsoft.com/office/powerpoint/2010/main" val="933513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2602" y="349589"/>
            <a:ext cx="6885531" cy="1401431"/>
          </a:xfrm>
        </p:spPr>
        <p:txBody>
          <a:bodyPr>
            <a:normAutofit fontScale="90000"/>
          </a:bodyPr>
          <a:lstStyle/>
          <a:p>
            <a:pPr algn="l"/>
            <a:r>
              <a:rPr lang="fr-FR" sz="2700" b="1" dirty="0" smtClean="0">
                <a:solidFill>
                  <a:schemeClr val="tx2"/>
                </a:solidFill>
              </a:rPr>
              <a:t>Evolution de la part des femmes parmi les élus locaux et nationaux</a:t>
            </a:r>
            <a:r>
              <a:rPr lang="fr-FR" sz="3200" dirty="0">
                <a:solidFill>
                  <a:schemeClr val="tx2"/>
                </a:solidFill>
              </a:rPr>
              <a:t/>
            </a:r>
            <a:br>
              <a:rPr lang="fr-FR" sz="3200" dirty="0">
                <a:solidFill>
                  <a:schemeClr val="tx2"/>
                </a:solidFill>
              </a:rPr>
            </a:br>
            <a:endParaRPr lang="fr-FR" sz="3200" dirty="0">
              <a:solidFill>
                <a:schemeClr val="tx2"/>
              </a:solidFill>
            </a:endParaRPr>
          </a:p>
        </p:txBody>
      </p:sp>
      <p:pic>
        <p:nvPicPr>
          <p:cNvPr id="4" name="Espace réservé du contenu 3" descr="Capture d’écran 2019-06-04 à 16.45.04.png"/>
          <p:cNvPicPr>
            <a:picLocks noGrp="1" noChangeAspect="1"/>
          </p:cNvPicPr>
          <p:nvPr>
            <p:ph idx="1"/>
          </p:nvPr>
        </p:nvPicPr>
        <p:blipFill>
          <a:blip r:embed="rId2">
            <a:extLst>
              <a:ext uri="{28A0092B-C50C-407E-A947-70E740481C1C}">
                <a14:useLocalDpi xmlns:a14="http://schemas.microsoft.com/office/drawing/2010/main" val="0"/>
              </a:ext>
            </a:extLst>
          </a:blip>
          <a:srcRect t="-3375" b="-3375"/>
          <a:stretch>
            <a:fillRect/>
          </a:stretch>
        </p:blipFill>
        <p:spPr>
          <a:xfrm>
            <a:off x="34033" y="1412776"/>
            <a:ext cx="9049103" cy="5445224"/>
          </a:xfrm>
        </p:spPr>
      </p:pic>
      <p:sp>
        <p:nvSpPr>
          <p:cNvPr id="3" name="Espace réservé du numéro de diapositive 2"/>
          <p:cNvSpPr>
            <a:spLocks noGrp="1"/>
          </p:cNvSpPr>
          <p:nvPr>
            <p:ph type="sldNum" sz="quarter" idx="12"/>
          </p:nvPr>
        </p:nvSpPr>
        <p:spPr/>
        <p:txBody>
          <a:bodyPr/>
          <a:lstStyle/>
          <a:p>
            <a:fld id="{6510F6F4-39AC-784F-A8D5-EE8F264AC767}" type="slidenum">
              <a:rPr lang="en-US" smtClean="0"/>
              <a:t>26</a:t>
            </a:fld>
            <a:endParaRPr lang="en-US"/>
          </a:p>
        </p:txBody>
      </p:sp>
    </p:spTree>
    <p:extLst>
      <p:ext uri="{BB962C8B-B14F-4D97-AF65-F5344CB8AC3E}">
        <p14:creationId xmlns:p14="http://schemas.microsoft.com/office/powerpoint/2010/main" val="849616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1"/>
          </p:nvPr>
        </p:nvSpPr>
        <p:spPr>
          <a:xfrm>
            <a:off x="467544" y="764704"/>
            <a:ext cx="3566160" cy="639762"/>
          </a:xfrm>
        </p:spPr>
        <p:txBody>
          <a:bodyPr>
            <a:noAutofit/>
          </a:bodyPr>
          <a:lstStyle/>
          <a:p>
            <a:pPr algn="just"/>
            <a:r>
              <a:rPr lang="fr-FR" sz="2000" dirty="0">
                <a:solidFill>
                  <a:srgbClr val="E94A00"/>
                </a:solidFill>
              </a:rPr>
              <a:t>PART DES FEMMES DANS LES CONSEILS MUNICIPAUX AVANT ET APRES LES LOIS DITES SUR LA PARITE </a:t>
            </a:r>
            <a:endParaRPr lang="fr-FR" sz="2000" dirty="0"/>
          </a:p>
        </p:txBody>
      </p:sp>
      <p:pic>
        <p:nvPicPr>
          <p:cNvPr id="7" name="Espace réservé du contenu 6" descr="Capture d’écran 2019-06-04 à 23.52.32.png"/>
          <p:cNvPicPr>
            <a:picLocks noGrp="1" noChangeAspect="1"/>
          </p:cNvPicPr>
          <p:nvPr>
            <p:ph sz="half" idx="2"/>
          </p:nvPr>
        </p:nvPicPr>
        <p:blipFill>
          <a:blip r:embed="rId3">
            <a:extLst>
              <a:ext uri="{28A0092B-C50C-407E-A947-70E740481C1C}">
                <a14:useLocalDpi xmlns:a14="http://schemas.microsoft.com/office/drawing/2010/main" val="0"/>
              </a:ext>
            </a:extLst>
          </a:blip>
          <a:srcRect t="-181750" b="-181750"/>
          <a:stretch>
            <a:fillRect/>
          </a:stretch>
        </p:blipFill>
        <p:spPr>
          <a:xfrm>
            <a:off x="3414" y="-1604581"/>
            <a:ext cx="8060580" cy="7768078"/>
          </a:xfrm>
        </p:spPr>
      </p:pic>
      <p:sp>
        <p:nvSpPr>
          <p:cNvPr id="5" name="Espace réservé du texte 4"/>
          <p:cNvSpPr>
            <a:spLocks noGrp="1"/>
          </p:cNvSpPr>
          <p:nvPr>
            <p:ph type="body" sz="quarter" idx="3"/>
          </p:nvPr>
        </p:nvSpPr>
        <p:spPr>
          <a:xfrm>
            <a:off x="5004048" y="4077072"/>
            <a:ext cx="3566160" cy="639762"/>
          </a:xfrm>
        </p:spPr>
        <p:txBody>
          <a:bodyPr>
            <a:noAutofit/>
          </a:bodyPr>
          <a:lstStyle/>
          <a:p>
            <a:pPr algn="just"/>
            <a:r>
              <a:rPr lang="fr-FR" sz="2000" dirty="0">
                <a:solidFill>
                  <a:schemeClr val="accent3"/>
                </a:solidFill>
              </a:rPr>
              <a:t>EVOLUTION DE LA PROPORTION DE MAIRES FEMMES EN FRANCE </a:t>
            </a:r>
            <a:br>
              <a:rPr lang="fr-FR" sz="2000" dirty="0">
                <a:solidFill>
                  <a:schemeClr val="accent3"/>
                </a:solidFill>
              </a:rPr>
            </a:br>
            <a:endParaRPr lang="fr-FR" sz="2000" dirty="0"/>
          </a:p>
        </p:txBody>
      </p:sp>
      <p:pic>
        <p:nvPicPr>
          <p:cNvPr id="8" name="Espace réservé du contenu 7" descr="Capture d’écran 2019-06-04 à 23.52.39.png"/>
          <p:cNvPicPr>
            <a:picLocks noGrp="1" noChangeAspect="1"/>
          </p:cNvPicPr>
          <p:nvPr>
            <p:ph sz="quarter" idx="4"/>
          </p:nvPr>
        </p:nvPicPr>
        <p:blipFill>
          <a:blip r:embed="rId4">
            <a:extLst>
              <a:ext uri="{28A0092B-C50C-407E-A947-70E740481C1C}">
                <a14:useLocalDpi xmlns:a14="http://schemas.microsoft.com/office/drawing/2010/main" val="0"/>
              </a:ext>
            </a:extLst>
          </a:blip>
          <a:srcRect t="-292729" b="-292729"/>
          <a:stretch>
            <a:fillRect/>
          </a:stretch>
        </p:blipFill>
        <p:spPr>
          <a:xfrm>
            <a:off x="0" y="1208171"/>
            <a:ext cx="9002101" cy="8675433"/>
          </a:xfrm>
        </p:spPr>
      </p:pic>
      <p:sp>
        <p:nvSpPr>
          <p:cNvPr id="4" name="Espace réservé du numéro de diapositive 3"/>
          <p:cNvSpPr>
            <a:spLocks noGrp="1"/>
          </p:cNvSpPr>
          <p:nvPr>
            <p:ph type="sldNum" sz="quarter" idx="12"/>
          </p:nvPr>
        </p:nvSpPr>
        <p:spPr/>
        <p:txBody>
          <a:bodyPr/>
          <a:lstStyle/>
          <a:p>
            <a:fld id="{6510F6F4-39AC-784F-A8D5-EE8F264AC767}" type="slidenum">
              <a:rPr lang="en-US" smtClean="0"/>
              <a:t>27</a:t>
            </a:fld>
            <a:endParaRPr lang="en-US"/>
          </a:p>
        </p:txBody>
      </p:sp>
    </p:spTree>
    <p:extLst>
      <p:ext uri="{BB962C8B-B14F-4D97-AF65-F5344CB8AC3E}">
        <p14:creationId xmlns:p14="http://schemas.microsoft.com/office/powerpoint/2010/main" val="165114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427984" y="1799063"/>
            <a:ext cx="4464496" cy="4031873"/>
          </a:xfrm>
          <a:prstGeom prst="rect">
            <a:avLst/>
          </a:prstGeom>
          <a:noFill/>
        </p:spPr>
        <p:txBody>
          <a:bodyPr wrap="square" rtlCol="0">
            <a:spAutoFit/>
          </a:bodyPr>
          <a:lstStyle/>
          <a:p>
            <a:pPr algn="ctr"/>
            <a:r>
              <a:rPr lang="fr-FR" sz="2800" b="1" dirty="0" smtClean="0">
                <a:solidFill>
                  <a:srgbClr val="E94A00"/>
                </a:solidFill>
              </a:rPr>
              <a:t>Seulement 16 % de femmes maires en 2014</a:t>
            </a:r>
            <a:endParaRPr lang="fr-FR" sz="2800" b="1" dirty="0">
              <a:solidFill>
                <a:srgbClr val="E94A00"/>
              </a:solidFill>
            </a:endParaRPr>
          </a:p>
          <a:p>
            <a:pPr algn="ctr"/>
            <a:r>
              <a:rPr lang="fr-FR" sz="2800" b="1" dirty="0" smtClean="0">
                <a:solidFill>
                  <a:srgbClr val="E94A00"/>
                </a:solidFill>
              </a:rPr>
              <a:t>Pourquoi ?</a:t>
            </a:r>
            <a:br>
              <a:rPr lang="fr-FR" sz="2800" b="1" dirty="0" smtClean="0">
                <a:solidFill>
                  <a:srgbClr val="E94A00"/>
                </a:solidFill>
              </a:rPr>
            </a:br>
            <a:endParaRPr lang="fr-FR" sz="2800" b="1" dirty="0" smtClean="0">
              <a:solidFill>
                <a:srgbClr val="E94A00"/>
              </a:solidFill>
            </a:endParaRPr>
          </a:p>
          <a:p>
            <a:pPr algn="ctr"/>
            <a:r>
              <a:rPr lang="fr-FR" sz="2800" dirty="0" smtClean="0">
                <a:solidFill>
                  <a:srgbClr val="E94A00"/>
                </a:solidFill>
              </a:rPr>
              <a:t>Freins et leviers à l’accession des femmes aux mandats municipaux</a:t>
            </a:r>
          </a:p>
          <a:p>
            <a:pPr algn="ctr"/>
            <a:endParaRPr lang="fr-FR" sz="3200" dirty="0">
              <a:solidFill>
                <a:schemeClr val="accent1">
                  <a:lumMod val="75000"/>
                </a:schemeClr>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15" y="1988840"/>
            <a:ext cx="4028203" cy="2456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74" y="5500300"/>
            <a:ext cx="5884709" cy="866518"/>
          </a:xfrm>
          <a:prstGeom prst="rect">
            <a:avLst/>
          </a:prstGeom>
        </p:spPr>
      </p:pic>
      <p:sp>
        <p:nvSpPr>
          <p:cNvPr id="6" name="ZoneTexte 5"/>
          <p:cNvSpPr txBox="1"/>
          <p:nvPr/>
        </p:nvSpPr>
        <p:spPr>
          <a:xfrm>
            <a:off x="539552" y="535374"/>
            <a:ext cx="7488832" cy="1200329"/>
          </a:xfrm>
          <a:prstGeom prst="rect">
            <a:avLst/>
          </a:prstGeom>
          <a:noFill/>
        </p:spPr>
        <p:txBody>
          <a:bodyPr wrap="square" rtlCol="0">
            <a:spAutoFit/>
          </a:bodyPr>
          <a:lstStyle/>
          <a:p>
            <a:pPr algn="ctr"/>
            <a:r>
              <a:rPr lang="fr-FR" sz="3600" b="1" dirty="0">
                <a:solidFill>
                  <a:srgbClr val="E94A00"/>
                </a:solidFill>
              </a:rPr>
              <a:t>Une recherche-action en Bretagne</a:t>
            </a:r>
            <a:endParaRPr lang="fr-FR" sz="3600" dirty="0">
              <a:solidFill>
                <a:srgbClr val="E94A00"/>
              </a:solidFill>
            </a:endParaRPr>
          </a:p>
        </p:txBody>
      </p:sp>
      <p:sp>
        <p:nvSpPr>
          <p:cNvPr id="2" name="Espace réservé du numéro de diapositive 1"/>
          <p:cNvSpPr>
            <a:spLocks noGrp="1"/>
          </p:cNvSpPr>
          <p:nvPr>
            <p:ph type="sldNum" sz="quarter" idx="12"/>
          </p:nvPr>
        </p:nvSpPr>
        <p:spPr/>
        <p:txBody>
          <a:bodyPr/>
          <a:lstStyle/>
          <a:p>
            <a:fld id="{6510F6F4-39AC-784F-A8D5-EE8F264AC767}" type="slidenum">
              <a:rPr lang="en-US" smtClean="0"/>
              <a:t>28</a:t>
            </a:fld>
            <a:endParaRPr lang="en-US"/>
          </a:p>
        </p:txBody>
      </p:sp>
    </p:spTree>
    <p:extLst>
      <p:ext uri="{BB962C8B-B14F-4D97-AF65-F5344CB8AC3E}">
        <p14:creationId xmlns:p14="http://schemas.microsoft.com/office/powerpoint/2010/main" val="3824320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342900"/>
            <a:ext cx="6508377" cy="1143000"/>
          </a:xfrm>
        </p:spPr>
        <p:txBody>
          <a:bodyPr>
            <a:normAutofit fontScale="90000"/>
          </a:bodyPr>
          <a:lstStyle/>
          <a:p>
            <a:r>
              <a:rPr lang="fr-FR" sz="3600" b="1" dirty="0" smtClean="0">
                <a:solidFill>
                  <a:srgbClr val="E94A00"/>
                </a:solidFill>
              </a:rPr>
              <a:t>Une recherche action en trois étapes </a:t>
            </a:r>
            <a:endParaRPr lang="fr-FR" sz="3600" dirty="0">
              <a:solidFill>
                <a:srgbClr val="E94A00"/>
              </a:solidFill>
            </a:endParaRPr>
          </a:p>
        </p:txBody>
      </p:sp>
      <p:sp>
        <p:nvSpPr>
          <p:cNvPr id="3" name="Espace réservé du contenu 2"/>
          <p:cNvSpPr>
            <a:spLocks noGrp="1"/>
          </p:cNvSpPr>
          <p:nvPr>
            <p:ph idx="1"/>
          </p:nvPr>
        </p:nvSpPr>
        <p:spPr>
          <a:xfrm>
            <a:off x="467544" y="1340768"/>
            <a:ext cx="8219256" cy="4925144"/>
          </a:xfrm>
        </p:spPr>
        <p:txBody>
          <a:bodyPr>
            <a:normAutofit fontScale="92500"/>
          </a:bodyPr>
          <a:lstStyle/>
          <a:p>
            <a:pPr algn="just">
              <a:buClr>
                <a:schemeClr val="accent1">
                  <a:lumMod val="75000"/>
                </a:schemeClr>
              </a:buClr>
            </a:pPr>
            <a:r>
              <a:rPr lang="fr-FR" sz="2800" b="1" dirty="0" smtClean="0"/>
              <a:t>Menée avec des partenaires</a:t>
            </a:r>
          </a:p>
          <a:p>
            <a:pPr algn="just">
              <a:buClr>
                <a:schemeClr val="accent1">
                  <a:lumMod val="75000"/>
                </a:schemeClr>
              </a:buClr>
            </a:pPr>
            <a:r>
              <a:rPr lang="fr-FR" sz="2800" b="1" dirty="0" smtClean="0"/>
              <a:t>Une enquête quantitative (2017</a:t>
            </a:r>
            <a:r>
              <a:rPr lang="fr-FR" sz="2800" dirty="0" smtClean="0"/>
              <a:t>)</a:t>
            </a:r>
          </a:p>
          <a:p>
            <a:pPr lvl="1" algn="just">
              <a:buClr>
                <a:schemeClr val="accent1">
                  <a:lumMod val="75000"/>
                </a:schemeClr>
              </a:buClr>
              <a:buFont typeface="Courier New" panose="02070309020205020404" pitchFamily="49" charset="0"/>
              <a:buChar char="o"/>
            </a:pPr>
            <a:r>
              <a:rPr lang="fr-FR" sz="2400" dirty="0" smtClean="0"/>
              <a:t>un questionnaire aux femmes maires de Bretagne: 55 réponses</a:t>
            </a:r>
          </a:p>
          <a:p>
            <a:pPr lvl="1" algn="just">
              <a:buClr>
                <a:schemeClr val="accent1">
                  <a:lumMod val="75000"/>
                </a:schemeClr>
              </a:buClr>
              <a:buFont typeface="Courier New" panose="02070309020205020404" pitchFamily="49" charset="0"/>
              <a:buChar char="o"/>
            </a:pPr>
            <a:r>
              <a:rPr lang="fr-FR" sz="2400" dirty="0" smtClean="0"/>
              <a:t>Un questionnaire aux conseillères et adjointes: 679 réponses</a:t>
            </a:r>
          </a:p>
          <a:p>
            <a:pPr algn="just">
              <a:buClr>
                <a:schemeClr val="accent1">
                  <a:lumMod val="75000"/>
                </a:schemeClr>
              </a:buClr>
            </a:pPr>
            <a:r>
              <a:rPr lang="fr-FR" sz="2800" b="1" dirty="0" smtClean="0"/>
              <a:t>22 entretiens approfondis avec des élues (2018)</a:t>
            </a:r>
          </a:p>
          <a:p>
            <a:pPr lvl="1" algn="just">
              <a:buClr>
                <a:schemeClr val="accent1">
                  <a:lumMod val="75000"/>
                </a:schemeClr>
              </a:buClr>
              <a:buFont typeface="Courier New" panose="02070309020205020404" pitchFamily="49" charset="0"/>
              <a:buChar char="o"/>
            </a:pPr>
            <a:r>
              <a:rPr lang="fr-FR" sz="2400" dirty="0" smtClean="0"/>
              <a:t>9 maires dont 2 anciennes, 7 adjointes, 6 conseillères</a:t>
            </a:r>
          </a:p>
          <a:p>
            <a:pPr lvl="1" algn="just">
              <a:buClr>
                <a:schemeClr val="accent1">
                  <a:lumMod val="75000"/>
                </a:schemeClr>
              </a:buClr>
              <a:buFont typeface="Courier New" panose="02070309020205020404" pitchFamily="49" charset="0"/>
              <a:buChar char="o"/>
            </a:pPr>
            <a:r>
              <a:rPr lang="fr-FR" sz="2400" dirty="0" smtClean="0"/>
              <a:t>Un échantillon représentatif</a:t>
            </a:r>
          </a:p>
          <a:p>
            <a:pPr algn="just">
              <a:buClr>
                <a:schemeClr val="accent1">
                  <a:lumMod val="75000"/>
                </a:schemeClr>
              </a:buClr>
            </a:pPr>
            <a:r>
              <a:rPr lang="fr-FR" sz="2800" b="1" dirty="0" smtClean="0"/>
              <a:t>Des préconisations pour un plan d’action</a:t>
            </a:r>
          </a:p>
          <a:p>
            <a:pPr marL="457200" lvl="1" indent="0">
              <a:buClr>
                <a:schemeClr val="accent1">
                  <a:lumMod val="75000"/>
                </a:schemeClr>
              </a:buClr>
              <a:buNone/>
            </a:pPr>
            <a:endParaRPr lang="fr-FR" dirty="0"/>
          </a:p>
        </p:txBody>
      </p:sp>
      <p:sp>
        <p:nvSpPr>
          <p:cNvPr id="4" name="Espace réservé du numéro de diapositive 3"/>
          <p:cNvSpPr>
            <a:spLocks noGrp="1"/>
          </p:cNvSpPr>
          <p:nvPr>
            <p:ph type="sldNum" sz="quarter" idx="12"/>
          </p:nvPr>
        </p:nvSpPr>
        <p:spPr/>
        <p:txBody>
          <a:bodyPr/>
          <a:lstStyle/>
          <a:p>
            <a:fld id="{6510F6F4-39AC-784F-A8D5-EE8F264AC767}" type="slidenum">
              <a:rPr lang="en-US" smtClean="0"/>
              <a:t>29</a:t>
            </a:fld>
            <a:endParaRPr lang="en-US"/>
          </a:p>
        </p:txBody>
      </p:sp>
    </p:spTree>
    <p:extLst>
      <p:ext uri="{BB962C8B-B14F-4D97-AF65-F5344CB8AC3E}">
        <p14:creationId xmlns:p14="http://schemas.microsoft.com/office/powerpoint/2010/main" val="275522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dirty="0" smtClean="0"/>
              <a:t>Cadrage historique et juridique  :</a:t>
            </a:r>
            <a:endParaRPr lang="fr-FR" dirty="0"/>
          </a:p>
          <a:p>
            <a:pPr lvl="1"/>
            <a:r>
              <a:rPr lang="fr-FR" dirty="0"/>
              <a:t>Fanny BUGNON, Maîtresse de conférence en histoire contemporaine/Etudes sur le genre à l'Université Rennes 2</a:t>
            </a:r>
          </a:p>
          <a:p>
            <a:pPr lvl="1"/>
            <a:r>
              <a:rPr lang="fr-FR" dirty="0"/>
              <a:t>Emmanuel GUISELIN, Professeur de Droit Public à l'Université Rennes </a:t>
            </a:r>
            <a:r>
              <a:rPr lang="fr-FR" dirty="0" smtClean="0"/>
              <a:t>2</a:t>
            </a:r>
            <a:endParaRPr lang="fr-FR" dirty="0"/>
          </a:p>
          <a:p>
            <a:r>
              <a:rPr lang="fr-FR" dirty="0"/>
              <a:t>Réactions d’</a:t>
            </a:r>
            <a:r>
              <a:rPr lang="fr-FR" dirty="0" err="1"/>
              <a:t>élus-es</a:t>
            </a:r>
            <a:r>
              <a:rPr lang="fr-FR" dirty="0"/>
              <a:t> : </a:t>
            </a:r>
          </a:p>
          <a:p>
            <a:pPr lvl="1"/>
            <a:r>
              <a:rPr lang="fr-FR" dirty="0"/>
              <a:t>Armelle BOTHOREL, Présidente de l'AMF 22 et Maire de La </a:t>
            </a:r>
            <a:r>
              <a:rPr lang="fr-FR" dirty="0" err="1" smtClean="0"/>
              <a:t>Méaugon</a:t>
            </a:r>
            <a:endParaRPr lang="fr-FR" dirty="0" smtClean="0"/>
          </a:p>
          <a:p>
            <a:pPr lvl="1"/>
            <a:r>
              <a:rPr lang="fr-FR" dirty="0" err="1" smtClean="0"/>
              <a:t>Gaêlle</a:t>
            </a:r>
            <a:r>
              <a:rPr lang="fr-FR" dirty="0" smtClean="0"/>
              <a:t> BERTHEVAS, Maire de Sain-Abraham, VP de de l’Oust à Brocéliande Communauté</a:t>
            </a:r>
            <a:endParaRPr lang="fr-FR" dirty="0"/>
          </a:p>
          <a:p>
            <a:pPr lvl="1"/>
            <a:r>
              <a:rPr lang="fr-FR" dirty="0"/>
              <a:t>Luc FOUCAULT, Président de l'ARIC et Maire de </a:t>
            </a:r>
            <a:r>
              <a:rPr lang="fr-FR" dirty="0" smtClean="0"/>
              <a:t>Séné</a:t>
            </a:r>
          </a:p>
          <a:p>
            <a:pPr marL="228600" lvl="1" indent="0">
              <a:buNone/>
            </a:pPr>
            <a:endParaRPr lang="fr-FR" dirty="0" smtClean="0">
              <a:solidFill>
                <a:schemeClr val="bg1"/>
              </a:solidFill>
            </a:endParaRPr>
          </a:p>
          <a:p>
            <a:pPr marL="228600" lvl="1" indent="0" algn="ctr">
              <a:buNone/>
            </a:pPr>
            <a:r>
              <a:rPr lang="fr-FR" sz="3200" dirty="0" smtClean="0">
                <a:solidFill>
                  <a:schemeClr val="bg1"/>
                </a:solidFill>
              </a:rPr>
              <a:t>Echanges </a:t>
            </a:r>
            <a:r>
              <a:rPr lang="fr-FR" sz="3200" dirty="0">
                <a:solidFill>
                  <a:schemeClr val="bg1"/>
                </a:solidFill>
              </a:rPr>
              <a:t>avec le public</a:t>
            </a:r>
          </a:p>
          <a:p>
            <a:pPr marL="228600" lvl="1" indent="0">
              <a:buNone/>
            </a:pPr>
            <a:endParaRPr lang="fr-FR" dirty="0"/>
          </a:p>
        </p:txBody>
      </p:sp>
    </p:spTree>
    <p:extLst>
      <p:ext uri="{BB962C8B-B14F-4D97-AF65-F5344CB8AC3E}">
        <p14:creationId xmlns:p14="http://schemas.microsoft.com/office/powerpoint/2010/main" val="3161213091"/>
      </p:ext>
    </p:extLst>
  </p:cSld>
  <p:clrMapOvr>
    <a:masterClrMapping/>
  </p:clrMapOvr>
  <p:transition advClick="0" advTm="100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211693"/>
            <a:ext cx="7110249" cy="1143000"/>
          </a:xfrm>
        </p:spPr>
        <p:txBody>
          <a:bodyPr/>
          <a:lstStyle/>
          <a:p>
            <a:r>
              <a:rPr lang="fr-FR" sz="2800" dirty="0">
                <a:solidFill>
                  <a:srgbClr val="E94A00"/>
                </a:solidFill>
              </a:rPr>
              <a:t>Le partage du pouvoir dans l’exécutif </a:t>
            </a:r>
          </a:p>
        </p:txBody>
      </p:sp>
      <p:sp>
        <p:nvSpPr>
          <p:cNvPr id="4" name="Rectangle à coins arrondis 3"/>
          <p:cNvSpPr/>
          <p:nvPr/>
        </p:nvSpPr>
        <p:spPr>
          <a:xfrm>
            <a:off x="211677" y="1181959"/>
            <a:ext cx="8744347" cy="5084870"/>
          </a:xfrm>
          <a:prstGeom prst="wedgeRoundRectCallou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 Les hommes se serrent encore bien les coudes ! »</a:t>
            </a:r>
          </a:p>
          <a:p>
            <a:pPr algn="ctr"/>
            <a:r>
              <a:rPr lang="fr-FR" sz="2000" dirty="0" smtClean="0">
                <a:solidFill>
                  <a:schemeClr val="tx1"/>
                </a:solidFill>
              </a:rPr>
              <a:t>Maire d’une commune de moins de 1000 habitants</a:t>
            </a:r>
          </a:p>
          <a:p>
            <a:pPr algn="ctr"/>
            <a:endParaRPr lang="fr-FR" sz="2000" dirty="0" smtClean="0">
              <a:solidFill>
                <a:schemeClr val="tx1"/>
              </a:solidFill>
            </a:endParaRPr>
          </a:p>
          <a:p>
            <a:pPr algn="ctr"/>
            <a:r>
              <a:rPr lang="fr-FR" sz="2400" dirty="0" smtClean="0">
                <a:solidFill>
                  <a:schemeClr val="tx1"/>
                </a:solidFill>
              </a:rPr>
              <a:t>« Dès lors que les postes importants sont pris par les hommes, c’est du sexisme! Il ne faut pas se leurrer, hein! »</a:t>
            </a:r>
          </a:p>
          <a:p>
            <a:pPr algn="ctr"/>
            <a:r>
              <a:rPr lang="fr-FR" sz="2000" dirty="0" smtClean="0">
                <a:solidFill>
                  <a:schemeClr val="tx1"/>
                </a:solidFill>
              </a:rPr>
              <a:t>Adjointe d’une commune de 1200 habitants</a:t>
            </a:r>
          </a:p>
          <a:p>
            <a:pPr algn="ctr"/>
            <a:endParaRPr lang="fr-FR" sz="2000" dirty="0" smtClean="0">
              <a:solidFill>
                <a:schemeClr val="tx1"/>
              </a:solidFill>
            </a:endParaRPr>
          </a:p>
          <a:p>
            <a:pPr algn="ctr"/>
            <a:r>
              <a:rPr lang="fr-FR" sz="2400" dirty="0" smtClean="0">
                <a:solidFill>
                  <a:schemeClr val="tx1"/>
                </a:solidFill>
              </a:rPr>
              <a:t>« Le pouvoir, il est donné à des hommes, quand on regarde dans les délégations, quand on regarde comment les décisions sont prises. Voilà, c’est des hommes. Que ce soit sur l’urbanisme, la voirie, le transport, la mobilité</a:t>
            </a:r>
            <a:r>
              <a:rPr lang="is-IS" sz="2400" dirty="0" smtClean="0">
                <a:solidFill>
                  <a:schemeClr val="tx1"/>
                </a:solidFill>
              </a:rPr>
              <a:t>…</a:t>
            </a:r>
            <a:r>
              <a:rPr lang="fr-FR" sz="2400" dirty="0" smtClean="0">
                <a:solidFill>
                  <a:schemeClr val="tx1"/>
                </a:solidFill>
              </a:rPr>
              <a:t> »</a:t>
            </a:r>
            <a:endParaRPr lang="is-IS" sz="2400" dirty="0" smtClean="0">
              <a:solidFill>
                <a:schemeClr val="tx1"/>
              </a:solidFill>
            </a:endParaRPr>
          </a:p>
          <a:p>
            <a:pPr algn="ctr"/>
            <a:r>
              <a:rPr lang="is-IS" sz="2000" dirty="0" smtClean="0">
                <a:solidFill>
                  <a:schemeClr val="tx1"/>
                </a:solidFill>
              </a:rPr>
              <a:t>Adjointe d’une commune de plus de 10 000 habitants</a:t>
            </a:r>
            <a:endParaRPr lang="fr-FR" sz="2000" dirty="0">
              <a:solidFill>
                <a:schemeClr val="tx1"/>
              </a:solidFill>
            </a:endParaRPr>
          </a:p>
        </p:txBody>
      </p:sp>
      <p:sp>
        <p:nvSpPr>
          <p:cNvPr id="3" name="Espace réservé du numéro de diapositive 2"/>
          <p:cNvSpPr>
            <a:spLocks noGrp="1"/>
          </p:cNvSpPr>
          <p:nvPr>
            <p:ph type="sldNum" sz="quarter" idx="12"/>
          </p:nvPr>
        </p:nvSpPr>
        <p:spPr/>
        <p:txBody>
          <a:bodyPr/>
          <a:lstStyle/>
          <a:p>
            <a:fld id="{D28E8DFF-3E05-0548-8ED3-8A528BA8025F}" type="slidenum">
              <a:rPr lang="fr-FR" smtClean="0"/>
              <a:t>30</a:t>
            </a:fld>
            <a:endParaRPr lang="fr-FR"/>
          </a:p>
        </p:txBody>
      </p:sp>
    </p:spTree>
    <p:extLst>
      <p:ext uri="{BB962C8B-B14F-4D97-AF65-F5344CB8AC3E}">
        <p14:creationId xmlns:p14="http://schemas.microsoft.com/office/powerpoint/2010/main" val="1660659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71500"/>
            <a:ext cx="8229600" cy="1143000"/>
          </a:xfrm>
        </p:spPr>
        <p:txBody>
          <a:bodyPr/>
          <a:lstStyle/>
          <a:p>
            <a:r>
              <a:rPr lang="fr-FR" sz="2800" dirty="0" smtClean="0">
                <a:solidFill>
                  <a:srgbClr val="E94A00"/>
                </a:solidFill>
              </a:rPr>
              <a:t>Carrière ou politique : faut-il choisir ?</a:t>
            </a:r>
            <a:endParaRPr lang="fr-FR" sz="2800" dirty="0">
              <a:solidFill>
                <a:srgbClr val="E94A00"/>
              </a:solidFill>
            </a:endParaRPr>
          </a:p>
        </p:txBody>
      </p:sp>
      <p:sp>
        <p:nvSpPr>
          <p:cNvPr id="4" name="Rectangle à coins arrondis 3"/>
          <p:cNvSpPr/>
          <p:nvPr/>
        </p:nvSpPr>
        <p:spPr>
          <a:xfrm>
            <a:off x="0" y="571500"/>
            <a:ext cx="9144000" cy="5902805"/>
          </a:xfrm>
          <a:prstGeom prst="wedgeRoundRectCallou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aseline="30000" dirty="0">
                <a:solidFill>
                  <a:srgbClr val="000000"/>
                </a:solidFill>
              </a:rPr>
              <a:t>« C’est impossible de travailler à plein temps, on ne peut pas. Je me suis mise en détachement immédiatement </a:t>
            </a:r>
            <a:r>
              <a:rPr lang="fr-FR" sz="2800" baseline="30000" dirty="0" smtClean="0">
                <a:solidFill>
                  <a:srgbClr val="000000"/>
                </a:solidFill>
              </a:rPr>
              <a:t>»</a:t>
            </a:r>
          </a:p>
          <a:p>
            <a:pPr algn="ctr"/>
            <a:r>
              <a:rPr lang="fr-FR" sz="2400" baseline="30000" dirty="0" smtClean="0">
                <a:solidFill>
                  <a:srgbClr val="000000"/>
                </a:solidFill>
              </a:rPr>
              <a:t> Maire d’une commune de plus de 10 000 habitants</a:t>
            </a:r>
            <a:endParaRPr lang="fr-FR" sz="2400" baseline="30000" dirty="0">
              <a:solidFill>
                <a:srgbClr val="000000"/>
              </a:solidFill>
            </a:endParaRPr>
          </a:p>
          <a:p>
            <a:pPr algn="ctr"/>
            <a:r>
              <a:rPr lang="fr-FR" sz="2800" baseline="30000" dirty="0">
                <a:solidFill>
                  <a:srgbClr val="000000"/>
                </a:solidFill>
              </a:rPr>
              <a:t>« Mon choix a été de travailler à temps partiel, en sachant que c’est </a:t>
            </a:r>
            <a:r>
              <a:rPr lang="fr-FR" sz="2800" dirty="0" smtClean="0">
                <a:solidFill>
                  <a:srgbClr val="000000"/>
                </a:solidFill>
              </a:rPr>
              <a:t> </a:t>
            </a:r>
            <a:r>
              <a:rPr lang="fr-FR" sz="2800" baseline="30000" dirty="0" smtClean="0">
                <a:solidFill>
                  <a:srgbClr val="000000"/>
                </a:solidFill>
              </a:rPr>
              <a:t>pour </a:t>
            </a:r>
            <a:r>
              <a:rPr lang="fr-FR" sz="2800" baseline="30000" dirty="0">
                <a:solidFill>
                  <a:srgbClr val="000000"/>
                </a:solidFill>
              </a:rPr>
              <a:t>les beaux yeux de la communauté car je perds plusieurs centaines d’euros par mois de revenu</a:t>
            </a:r>
            <a:r>
              <a:rPr lang="fr-FR" sz="2800" baseline="30000" dirty="0" smtClean="0">
                <a:solidFill>
                  <a:srgbClr val="000000"/>
                </a:solidFill>
              </a:rPr>
              <a:t>. »</a:t>
            </a:r>
            <a:endParaRPr lang="fr-FR" sz="2800" baseline="30000" dirty="0">
              <a:solidFill>
                <a:srgbClr val="000000"/>
              </a:solidFill>
            </a:endParaRPr>
          </a:p>
          <a:p>
            <a:pPr algn="ctr"/>
            <a:r>
              <a:rPr lang="fr-FR" sz="2400" baseline="30000" dirty="0">
                <a:solidFill>
                  <a:srgbClr val="000000"/>
                </a:solidFill>
              </a:rPr>
              <a:t>Maire d’une commune de 8 400 </a:t>
            </a:r>
            <a:r>
              <a:rPr lang="fr-FR" sz="2400" baseline="30000" dirty="0" smtClean="0">
                <a:solidFill>
                  <a:srgbClr val="000000"/>
                </a:solidFill>
              </a:rPr>
              <a:t>habitants</a:t>
            </a:r>
          </a:p>
          <a:p>
            <a:pPr algn="ctr"/>
            <a:endParaRPr lang="fr-FR" sz="2800" baseline="30000" dirty="0">
              <a:solidFill>
                <a:srgbClr val="000000"/>
              </a:solidFill>
            </a:endParaRPr>
          </a:p>
          <a:p>
            <a:pPr algn="ctr"/>
            <a:r>
              <a:rPr lang="fr-FR" sz="2800" baseline="30000" dirty="0">
                <a:solidFill>
                  <a:srgbClr val="000000"/>
                </a:solidFill>
              </a:rPr>
              <a:t>« Je fais le choix de quitter ma profession avant l’âge de la retraite, pour me consacrer à la mairie. Parce que je constate que je vais avoir du mal à faire les deux, ça demande trop d’énergie et de temps. »</a:t>
            </a:r>
          </a:p>
          <a:p>
            <a:pPr algn="ctr"/>
            <a:r>
              <a:rPr lang="fr-FR" sz="2400" baseline="30000" dirty="0">
                <a:solidFill>
                  <a:srgbClr val="000000"/>
                </a:solidFill>
              </a:rPr>
              <a:t>Maire d’une commune de 1 400 </a:t>
            </a:r>
            <a:r>
              <a:rPr lang="fr-FR" sz="2400" baseline="30000" dirty="0" smtClean="0">
                <a:solidFill>
                  <a:srgbClr val="000000"/>
                </a:solidFill>
              </a:rPr>
              <a:t>habitants</a:t>
            </a:r>
          </a:p>
          <a:p>
            <a:pPr algn="ctr"/>
            <a:endParaRPr lang="fr-FR" sz="2800" baseline="30000" dirty="0">
              <a:solidFill>
                <a:srgbClr val="000000"/>
              </a:solidFill>
            </a:endParaRPr>
          </a:p>
          <a:p>
            <a:pPr algn="ctr"/>
            <a:r>
              <a:rPr lang="fr-FR" sz="2800" baseline="30000" dirty="0" smtClean="0">
                <a:solidFill>
                  <a:srgbClr val="000000"/>
                </a:solidFill>
              </a:rPr>
              <a:t>« </a:t>
            </a:r>
            <a:r>
              <a:rPr lang="fr-FR" sz="2800" baseline="30000" dirty="0">
                <a:solidFill>
                  <a:srgbClr val="000000"/>
                </a:solidFill>
              </a:rPr>
              <a:t>C’est un peu compliqué parce qu’on a souvent des réunions en soirée et des manifestations en week-end. C’est aussi pour ça que j’ai arrêté de travailler. Parce que si en plus j’avais été occupée en permanence </a:t>
            </a:r>
            <a:r>
              <a:rPr lang="fr-FR" sz="2800" baseline="30000" dirty="0" smtClean="0">
                <a:solidFill>
                  <a:srgbClr val="000000"/>
                </a:solidFill>
              </a:rPr>
              <a:t>dans </a:t>
            </a:r>
            <a:r>
              <a:rPr lang="fr-FR" sz="2800" baseline="30000" dirty="0">
                <a:solidFill>
                  <a:srgbClr val="000000"/>
                </a:solidFill>
              </a:rPr>
              <a:t>la journée, sur huit heures, c’est ingérable, on était obligés de sacrifier la vie de famille. » </a:t>
            </a:r>
            <a:endParaRPr lang="fr-FR" sz="2800" baseline="30000" dirty="0" smtClean="0">
              <a:solidFill>
                <a:srgbClr val="000000"/>
              </a:solidFill>
            </a:endParaRPr>
          </a:p>
          <a:p>
            <a:pPr algn="ctr"/>
            <a:r>
              <a:rPr lang="fr-FR" sz="2400" baseline="30000" dirty="0" smtClean="0">
                <a:solidFill>
                  <a:srgbClr val="000000"/>
                </a:solidFill>
              </a:rPr>
              <a:t>Maire </a:t>
            </a:r>
            <a:r>
              <a:rPr lang="fr-FR" sz="2400" baseline="30000" dirty="0">
                <a:solidFill>
                  <a:srgbClr val="000000"/>
                </a:solidFill>
              </a:rPr>
              <a:t>d’une commune de moins de 1 000 </a:t>
            </a:r>
            <a:r>
              <a:rPr lang="fr-FR" sz="2400" baseline="30000" dirty="0" smtClean="0">
                <a:solidFill>
                  <a:srgbClr val="000000"/>
                </a:solidFill>
              </a:rPr>
              <a:t>habitants</a:t>
            </a:r>
            <a:endParaRPr lang="fr-FR" sz="2400" dirty="0">
              <a:solidFill>
                <a:srgbClr val="000000"/>
              </a:solidFill>
            </a:endParaRPr>
          </a:p>
        </p:txBody>
      </p:sp>
      <p:sp>
        <p:nvSpPr>
          <p:cNvPr id="3" name="Espace réservé du numéro de diapositive 2"/>
          <p:cNvSpPr>
            <a:spLocks noGrp="1"/>
          </p:cNvSpPr>
          <p:nvPr>
            <p:ph type="sldNum" sz="quarter" idx="12"/>
          </p:nvPr>
        </p:nvSpPr>
        <p:spPr/>
        <p:txBody>
          <a:bodyPr/>
          <a:lstStyle/>
          <a:p>
            <a:fld id="{D28E8DFF-3E05-0548-8ED3-8A528BA8025F}" type="slidenum">
              <a:rPr lang="fr-FR" smtClean="0"/>
              <a:t>31</a:t>
            </a:fld>
            <a:endParaRPr lang="fr-FR"/>
          </a:p>
        </p:txBody>
      </p:sp>
    </p:spTree>
    <p:extLst>
      <p:ext uri="{BB962C8B-B14F-4D97-AF65-F5344CB8AC3E}">
        <p14:creationId xmlns:p14="http://schemas.microsoft.com/office/powerpoint/2010/main" val="20367624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71500"/>
            <a:ext cx="8229600" cy="1143000"/>
          </a:xfrm>
        </p:spPr>
        <p:txBody>
          <a:bodyPr/>
          <a:lstStyle/>
          <a:p>
            <a:r>
              <a:rPr lang="fr-FR" sz="2800" dirty="0">
                <a:solidFill>
                  <a:srgbClr val="E94A00"/>
                </a:solidFill>
              </a:rPr>
              <a:t>La triple journée des élues </a:t>
            </a:r>
          </a:p>
        </p:txBody>
      </p:sp>
      <p:sp>
        <p:nvSpPr>
          <p:cNvPr id="4" name="Rectangle à coins arrondis 3"/>
          <p:cNvSpPr/>
          <p:nvPr/>
        </p:nvSpPr>
        <p:spPr>
          <a:xfrm>
            <a:off x="109271" y="571500"/>
            <a:ext cx="9034729" cy="6132140"/>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aseline="30000" dirty="0" smtClean="0">
                <a:solidFill>
                  <a:srgbClr val="000000"/>
                </a:solidFill>
              </a:rPr>
              <a:t>« Fatigue</a:t>
            </a:r>
            <a:r>
              <a:rPr lang="fr-FR" sz="3200" baseline="30000" dirty="0">
                <a:solidFill>
                  <a:srgbClr val="000000"/>
                </a:solidFill>
              </a:rPr>
              <a:t>, manque de temps, stress, pression. Moi je trouve que c’est lourd. Je suis normalement en retraite l’année prochaine, et j’ai un peu hâte parce que là je </a:t>
            </a:r>
            <a:r>
              <a:rPr lang="fr-FR" sz="3200" baseline="30000" dirty="0" smtClean="0">
                <a:solidFill>
                  <a:srgbClr val="000000"/>
                </a:solidFill>
              </a:rPr>
              <a:t>trouve </a:t>
            </a:r>
            <a:r>
              <a:rPr lang="fr-FR" sz="3200" baseline="30000" dirty="0">
                <a:solidFill>
                  <a:srgbClr val="000000"/>
                </a:solidFill>
              </a:rPr>
              <a:t>que c’est difficile. »</a:t>
            </a:r>
          </a:p>
          <a:p>
            <a:pPr algn="ctr"/>
            <a:r>
              <a:rPr lang="fr-FR" sz="2000" baseline="30000" dirty="0">
                <a:solidFill>
                  <a:srgbClr val="000000"/>
                </a:solidFill>
              </a:rPr>
              <a:t>Adjointe d’une commune de 2 000 </a:t>
            </a:r>
            <a:r>
              <a:rPr lang="fr-FR" sz="2000" baseline="30000" dirty="0" smtClean="0">
                <a:solidFill>
                  <a:srgbClr val="000000"/>
                </a:solidFill>
              </a:rPr>
              <a:t>habitants</a:t>
            </a:r>
          </a:p>
          <a:p>
            <a:pPr algn="ctr"/>
            <a:r>
              <a:rPr lang="fr-FR" sz="2400" dirty="0">
                <a:solidFill>
                  <a:srgbClr val="000000"/>
                </a:solidFill>
              </a:rPr>
              <a:t>« C’est assez difficile de trouver des </a:t>
            </a:r>
            <a:r>
              <a:rPr lang="fr-FR" sz="2400" dirty="0" smtClean="0">
                <a:solidFill>
                  <a:srgbClr val="000000"/>
                </a:solidFill>
              </a:rPr>
              <a:t>femmes. </a:t>
            </a:r>
            <a:r>
              <a:rPr lang="fr-FR" sz="2400" dirty="0">
                <a:solidFill>
                  <a:srgbClr val="000000"/>
                </a:solidFill>
              </a:rPr>
              <a:t>Je ne voulais pas qu’il n’y ait que des </a:t>
            </a:r>
            <a:r>
              <a:rPr lang="fr-FR" sz="2400" dirty="0" err="1">
                <a:solidFill>
                  <a:srgbClr val="000000"/>
                </a:solidFill>
              </a:rPr>
              <a:t>retraités</a:t>
            </a:r>
            <a:r>
              <a:rPr lang="fr-FR" sz="2400" dirty="0">
                <a:solidFill>
                  <a:srgbClr val="000000"/>
                </a:solidFill>
              </a:rPr>
              <a:t> et des fonctionnaires. Et </a:t>
            </a:r>
            <a:r>
              <a:rPr lang="fr-FR" sz="2400" dirty="0" err="1">
                <a:solidFill>
                  <a:srgbClr val="000000"/>
                </a:solidFill>
              </a:rPr>
              <a:t>précisément</a:t>
            </a:r>
            <a:r>
              <a:rPr lang="fr-FR" sz="2400" dirty="0">
                <a:solidFill>
                  <a:srgbClr val="000000"/>
                </a:solidFill>
              </a:rPr>
              <a:t> c’est difficile, </a:t>
            </a:r>
            <a:r>
              <a:rPr lang="fr-FR" sz="2400" dirty="0" err="1">
                <a:solidFill>
                  <a:srgbClr val="000000"/>
                </a:solidFill>
              </a:rPr>
              <a:t>dès</a:t>
            </a:r>
            <a:r>
              <a:rPr lang="fr-FR" sz="2400" dirty="0">
                <a:solidFill>
                  <a:srgbClr val="000000"/>
                </a:solidFill>
              </a:rPr>
              <a:t> qu’on veut taper sur la </a:t>
            </a:r>
            <a:r>
              <a:rPr lang="fr-FR" sz="2400" dirty="0" err="1" smtClean="0">
                <a:solidFill>
                  <a:srgbClr val="000000"/>
                </a:solidFill>
              </a:rPr>
              <a:t>société</a:t>
            </a:r>
            <a:r>
              <a:rPr lang="fr-FR" sz="2400" dirty="0" smtClean="0">
                <a:solidFill>
                  <a:srgbClr val="000000"/>
                </a:solidFill>
              </a:rPr>
              <a:t> </a:t>
            </a:r>
            <a:r>
              <a:rPr lang="fr-FR" sz="2400" dirty="0">
                <a:solidFill>
                  <a:srgbClr val="000000"/>
                </a:solidFill>
              </a:rPr>
              <a:t>civile, parce que le bon </a:t>
            </a:r>
            <a:r>
              <a:rPr lang="fr-FR" sz="2400" dirty="0" err="1">
                <a:solidFill>
                  <a:srgbClr val="000000"/>
                </a:solidFill>
              </a:rPr>
              <a:t>âge</a:t>
            </a:r>
            <a:r>
              <a:rPr lang="fr-FR" sz="2400" dirty="0">
                <a:solidFill>
                  <a:srgbClr val="000000"/>
                </a:solidFill>
              </a:rPr>
              <a:t> c’est 35 ans par exemple, c’est l’</a:t>
            </a:r>
            <a:r>
              <a:rPr lang="fr-FR" sz="2400" dirty="0" err="1">
                <a:solidFill>
                  <a:srgbClr val="000000"/>
                </a:solidFill>
              </a:rPr>
              <a:t>âge</a:t>
            </a:r>
            <a:r>
              <a:rPr lang="fr-FR" sz="2400" dirty="0">
                <a:solidFill>
                  <a:srgbClr val="000000"/>
                </a:solidFill>
              </a:rPr>
              <a:t> où les enfants sont petits, on commence à faire </a:t>
            </a:r>
            <a:r>
              <a:rPr lang="fr-FR" sz="2400" dirty="0" err="1">
                <a:solidFill>
                  <a:srgbClr val="000000"/>
                </a:solidFill>
              </a:rPr>
              <a:t>carrière</a:t>
            </a:r>
            <a:r>
              <a:rPr lang="fr-FR" sz="2400" dirty="0">
                <a:solidFill>
                  <a:srgbClr val="000000"/>
                </a:solidFill>
              </a:rPr>
              <a:t> et à </a:t>
            </a:r>
            <a:r>
              <a:rPr lang="fr-FR" sz="2400" dirty="0" err="1">
                <a:solidFill>
                  <a:srgbClr val="000000"/>
                </a:solidFill>
              </a:rPr>
              <a:t>être</a:t>
            </a:r>
            <a:r>
              <a:rPr lang="fr-FR" sz="2400" dirty="0">
                <a:solidFill>
                  <a:srgbClr val="000000"/>
                </a:solidFill>
              </a:rPr>
              <a:t> </a:t>
            </a:r>
            <a:r>
              <a:rPr lang="fr-FR" sz="2400" dirty="0" err="1">
                <a:solidFill>
                  <a:srgbClr val="000000"/>
                </a:solidFill>
              </a:rPr>
              <a:t>très</a:t>
            </a:r>
            <a:r>
              <a:rPr lang="fr-FR" sz="2400" dirty="0">
                <a:solidFill>
                  <a:srgbClr val="000000"/>
                </a:solidFill>
              </a:rPr>
              <a:t> pris professionnellement, enfin bref, on est </a:t>
            </a:r>
            <a:r>
              <a:rPr lang="fr-FR" sz="2400" dirty="0" err="1">
                <a:solidFill>
                  <a:srgbClr val="000000"/>
                </a:solidFill>
              </a:rPr>
              <a:t>écartelés</a:t>
            </a:r>
            <a:r>
              <a:rPr lang="fr-FR" sz="2400" dirty="0">
                <a:solidFill>
                  <a:srgbClr val="000000"/>
                </a:solidFill>
              </a:rPr>
              <a:t>, on est en conflit de </a:t>
            </a:r>
            <a:r>
              <a:rPr lang="fr-FR" sz="2400" dirty="0" smtClean="0">
                <a:solidFill>
                  <a:srgbClr val="000000"/>
                </a:solidFill>
              </a:rPr>
              <a:t>loyauté </a:t>
            </a:r>
            <a:r>
              <a:rPr lang="fr-FR" sz="2400" dirty="0">
                <a:solidFill>
                  <a:srgbClr val="000000"/>
                </a:solidFill>
              </a:rPr>
              <a:t>permanent. » </a:t>
            </a:r>
            <a:endParaRPr lang="fr-FR" sz="2400" dirty="0" smtClean="0">
              <a:solidFill>
                <a:srgbClr val="000000"/>
              </a:solidFill>
            </a:endParaRPr>
          </a:p>
          <a:p>
            <a:pPr algn="ctr"/>
            <a:r>
              <a:rPr lang="fr-FR" sz="2000" dirty="0" smtClean="0">
                <a:solidFill>
                  <a:srgbClr val="000000"/>
                </a:solidFill>
              </a:rPr>
              <a:t>Maire d’une commune de plus de 10 000 habitants </a:t>
            </a:r>
          </a:p>
          <a:p>
            <a:pPr algn="ctr"/>
            <a:endParaRPr lang="fr-FR" sz="2000" dirty="0" smtClean="0">
              <a:solidFill>
                <a:srgbClr val="000000"/>
              </a:solidFill>
            </a:endParaRPr>
          </a:p>
        </p:txBody>
      </p:sp>
      <p:sp>
        <p:nvSpPr>
          <p:cNvPr id="3" name="Espace réservé du numéro de diapositive 2"/>
          <p:cNvSpPr>
            <a:spLocks noGrp="1"/>
          </p:cNvSpPr>
          <p:nvPr>
            <p:ph type="sldNum" sz="quarter" idx="12"/>
          </p:nvPr>
        </p:nvSpPr>
        <p:spPr/>
        <p:txBody>
          <a:bodyPr/>
          <a:lstStyle/>
          <a:p>
            <a:fld id="{D28E8DFF-3E05-0548-8ED3-8A528BA8025F}" type="slidenum">
              <a:rPr lang="fr-FR" smtClean="0"/>
              <a:t>32</a:t>
            </a:fld>
            <a:endParaRPr lang="fr-FR"/>
          </a:p>
        </p:txBody>
      </p:sp>
    </p:spTree>
    <p:extLst>
      <p:ext uri="{BB962C8B-B14F-4D97-AF65-F5344CB8AC3E}">
        <p14:creationId xmlns:p14="http://schemas.microsoft.com/office/powerpoint/2010/main" val="3267245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443" y="-307265"/>
            <a:ext cx="8686800" cy="1143000"/>
          </a:xfrm>
        </p:spPr>
        <p:txBody>
          <a:bodyPr>
            <a:noAutofit/>
          </a:bodyPr>
          <a:lstStyle/>
          <a:p>
            <a:r>
              <a:rPr lang="fr-FR" sz="2800" dirty="0" smtClean="0">
                <a:solidFill>
                  <a:srgbClr val="E94A00"/>
                </a:solidFill>
              </a:rPr>
              <a:t>L’exposition à des comportements sexistes</a:t>
            </a:r>
            <a:endParaRPr lang="fr-FR" sz="2800" dirty="0">
              <a:solidFill>
                <a:srgbClr val="E94A00"/>
              </a:solidFill>
            </a:endParaRPr>
          </a:p>
        </p:txBody>
      </p:sp>
      <p:sp>
        <p:nvSpPr>
          <p:cNvPr id="4" name="Rectangle à coins arrondis 3"/>
          <p:cNvSpPr/>
          <p:nvPr/>
        </p:nvSpPr>
        <p:spPr>
          <a:xfrm>
            <a:off x="306612" y="1135634"/>
            <a:ext cx="8628631" cy="5178771"/>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000000"/>
                </a:solidFill>
              </a:rPr>
              <a:t>« Quelques fois on se dit, ce n’est pas possible que ce genre des choses existe. Mais si, mais si, on le vit ! Et là on n’a que la voix, on n’a pas l’image... </a:t>
            </a:r>
            <a:r>
              <a:rPr lang="fr-FR" sz="2400" dirty="0" smtClean="0">
                <a:solidFill>
                  <a:srgbClr val="000000"/>
                </a:solidFill>
              </a:rPr>
              <a:t>Mais </a:t>
            </a:r>
            <a:r>
              <a:rPr lang="fr-FR" sz="2400" dirty="0">
                <a:solidFill>
                  <a:srgbClr val="000000"/>
                </a:solidFill>
              </a:rPr>
              <a:t>quand je parle, je vois la </a:t>
            </a:r>
            <a:r>
              <a:rPr lang="fr-FR" sz="2400" dirty="0" err="1">
                <a:solidFill>
                  <a:srgbClr val="000000"/>
                </a:solidFill>
              </a:rPr>
              <a:t>réaction</a:t>
            </a:r>
            <a:r>
              <a:rPr lang="fr-FR" sz="2400" dirty="0">
                <a:solidFill>
                  <a:srgbClr val="000000"/>
                </a:solidFill>
              </a:rPr>
              <a:t> de mon interlocuteur en face, avec un petit rictus qui va bien, </a:t>
            </a:r>
            <a:r>
              <a:rPr lang="fr-FR" sz="2400" dirty="0" smtClean="0">
                <a:solidFill>
                  <a:srgbClr val="000000"/>
                </a:solidFill>
              </a:rPr>
              <a:t>« Oui</a:t>
            </a:r>
            <a:r>
              <a:rPr lang="fr-FR" sz="2400" dirty="0">
                <a:solidFill>
                  <a:srgbClr val="000000"/>
                </a:solidFill>
              </a:rPr>
              <a:t>, oui, vas-y, cause toujours ma fille ». Et il n’y a pas une semaine où vous n’</a:t>
            </a:r>
            <a:r>
              <a:rPr lang="fr-FR" sz="2400" dirty="0" err="1">
                <a:solidFill>
                  <a:srgbClr val="000000"/>
                </a:solidFill>
              </a:rPr>
              <a:t>êtes</a:t>
            </a:r>
            <a:r>
              <a:rPr lang="fr-FR" sz="2400" dirty="0">
                <a:solidFill>
                  <a:srgbClr val="000000"/>
                </a:solidFill>
              </a:rPr>
              <a:t> pas </a:t>
            </a:r>
            <a:r>
              <a:rPr lang="fr-FR" sz="2400" dirty="0" err="1">
                <a:solidFill>
                  <a:srgbClr val="000000"/>
                </a:solidFill>
              </a:rPr>
              <a:t>confrontée</a:t>
            </a:r>
            <a:r>
              <a:rPr lang="fr-FR" sz="2400" dirty="0">
                <a:solidFill>
                  <a:srgbClr val="000000"/>
                </a:solidFill>
              </a:rPr>
              <a:t> à </a:t>
            </a:r>
            <a:r>
              <a:rPr lang="fr-FR" sz="2400" dirty="0" err="1">
                <a:solidFill>
                  <a:srgbClr val="000000"/>
                </a:solidFill>
              </a:rPr>
              <a:t>ça</a:t>
            </a:r>
            <a:r>
              <a:rPr lang="fr-FR" sz="2400" dirty="0">
                <a:solidFill>
                  <a:srgbClr val="000000"/>
                </a:solidFill>
              </a:rPr>
              <a:t>. » </a:t>
            </a:r>
            <a:endParaRPr lang="fr-FR" sz="2400" dirty="0" smtClean="0">
              <a:solidFill>
                <a:srgbClr val="000000"/>
              </a:solidFill>
            </a:endParaRPr>
          </a:p>
          <a:p>
            <a:pPr algn="ctr"/>
            <a:r>
              <a:rPr lang="fr-FR" sz="2000" dirty="0">
                <a:solidFill>
                  <a:srgbClr val="000000"/>
                </a:solidFill>
              </a:rPr>
              <a:t>Maire d’une commune de plus de 2 000 </a:t>
            </a:r>
            <a:r>
              <a:rPr lang="fr-FR" sz="2000" dirty="0" smtClean="0">
                <a:solidFill>
                  <a:srgbClr val="000000"/>
                </a:solidFill>
              </a:rPr>
              <a:t>habitants </a:t>
            </a:r>
          </a:p>
          <a:p>
            <a:pPr algn="ctr"/>
            <a:endParaRPr lang="fr-FR" sz="2000" dirty="0" smtClean="0">
              <a:solidFill>
                <a:srgbClr val="000000"/>
              </a:solidFill>
            </a:endParaRPr>
          </a:p>
          <a:p>
            <a:pPr algn="ctr"/>
            <a:r>
              <a:rPr lang="fr-FR" sz="2400" dirty="0" smtClean="0">
                <a:solidFill>
                  <a:srgbClr val="000000"/>
                </a:solidFill>
              </a:rPr>
              <a:t>« </a:t>
            </a:r>
            <a:r>
              <a:rPr lang="fr-FR" sz="2400" dirty="0">
                <a:solidFill>
                  <a:srgbClr val="000000"/>
                </a:solidFill>
              </a:rPr>
              <a:t>Quand j’ai voulu mettre des actions autour du 8 mars, il y a pu avoir des petites blagues</a:t>
            </a:r>
            <a:r>
              <a:rPr lang="fr-FR" sz="2400" dirty="0" smtClean="0">
                <a:solidFill>
                  <a:srgbClr val="000000"/>
                </a:solidFill>
              </a:rPr>
              <a:t>. »</a:t>
            </a:r>
          </a:p>
          <a:p>
            <a:pPr algn="ctr"/>
            <a:r>
              <a:rPr lang="fr-FR" sz="2000" dirty="0" smtClean="0">
                <a:solidFill>
                  <a:srgbClr val="000000"/>
                </a:solidFill>
              </a:rPr>
              <a:t>Adjointe d’une commune de plus de 1000 habitants.</a:t>
            </a:r>
            <a:endParaRPr lang="fr-FR" sz="2000" dirty="0">
              <a:solidFill>
                <a:srgbClr val="000000"/>
              </a:solidFill>
            </a:endParaRPr>
          </a:p>
          <a:p>
            <a:pPr algn="ctr"/>
            <a:endParaRPr lang="fr-FR" sz="2000" dirty="0" smtClean="0">
              <a:solidFill>
                <a:srgbClr val="000000"/>
              </a:solidFill>
            </a:endParaRPr>
          </a:p>
          <a:p>
            <a:endParaRPr lang="fr-FR" sz="2000" dirty="0" smtClean="0">
              <a:solidFill>
                <a:schemeClr val="tx1"/>
              </a:solidFill>
            </a:endParaRPr>
          </a:p>
        </p:txBody>
      </p:sp>
      <p:sp>
        <p:nvSpPr>
          <p:cNvPr id="3" name="Espace réservé du numéro de diapositive 2"/>
          <p:cNvSpPr>
            <a:spLocks noGrp="1"/>
          </p:cNvSpPr>
          <p:nvPr>
            <p:ph type="sldNum" sz="quarter" idx="12"/>
          </p:nvPr>
        </p:nvSpPr>
        <p:spPr/>
        <p:txBody>
          <a:bodyPr/>
          <a:lstStyle/>
          <a:p>
            <a:fld id="{D28E8DFF-3E05-0548-8ED3-8A528BA8025F}" type="slidenum">
              <a:rPr lang="fr-FR" smtClean="0"/>
              <a:t>33</a:t>
            </a:fld>
            <a:endParaRPr lang="fr-FR"/>
          </a:p>
        </p:txBody>
      </p:sp>
    </p:spTree>
    <p:extLst>
      <p:ext uri="{BB962C8B-B14F-4D97-AF65-F5344CB8AC3E}">
        <p14:creationId xmlns:p14="http://schemas.microsoft.com/office/powerpoint/2010/main" val="30188504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443" y="-571500"/>
            <a:ext cx="8686800" cy="1143000"/>
          </a:xfrm>
        </p:spPr>
        <p:txBody>
          <a:bodyPr>
            <a:noAutofit/>
          </a:bodyPr>
          <a:lstStyle/>
          <a:p>
            <a:r>
              <a:rPr lang="fr-FR" sz="2800" dirty="0" smtClean="0">
                <a:solidFill>
                  <a:srgbClr val="E94A00"/>
                </a:solidFill>
              </a:rPr>
              <a:t>Responsabiliser les organisations d’élus</a:t>
            </a:r>
            <a:endParaRPr lang="fr-FR" sz="2800" dirty="0">
              <a:solidFill>
                <a:srgbClr val="E94A00"/>
              </a:solidFill>
            </a:endParaRPr>
          </a:p>
        </p:txBody>
      </p:sp>
      <p:sp>
        <p:nvSpPr>
          <p:cNvPr id="4" name="Rectangle à coins arrondis 3"/>
          <p:cNvSpPr/>
          <p:nvPr/>
        </p:nvSpPr>
        <p:spPr>
          <a:xfrm>
            <a:off x="0" y="723287"/>
            <a:ext cx="9104314" cy="6586593"/>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100" dirty="0" smtClean="0">
                <a:solidFill>
                  <a:srgbClr val="000000"/>
                </a:solidFill>
              </a:rPr>
              <a:t>« Au CA de </a:t>
            </a:r>
            <a:r>
              <a:rPr lang="fr-FR" sz="2100" dirty="0">
                <a:solidFill>
                  <a:srgbClr val="000000"/>
                </a:solidFill>
              </a:rPr>
              <a:t>l’AMF, on </a:t>
            </a:r>
            <a:r>
              <a:rPr lang="fr-FR" sz="2100" dirty="0" err="1">
                <a:solidFill>
                  <a:srgbClr val="000000"/>
                </a:solidFill>
              </a:rPr>
              <a:t>était</a:t>
            </a:r>
            <a:r>
              <a:rPr lang="fr-FR" sz="2100" dirty="0">
                <a:solidFill>
                  <a:srgbClr val="000000"/>
                </a:solidFill>
              </a:rPr>
              <a:t> en train de </a:t>
            </a:r>
            <a:r>
              <a:rPr lang="fr-FR" sz="2100" dirty="0" err="1">
                <a:solidFill>
                  <a:srgbClr val="000000"/>
                </a:solidFill>
              </a:rPr>
              <a:t>préparer</a:t>
            </a:r>
            <a:r>
              <a:rPr lang="fr-FR" sz="2100" dirty="0">
                <a:solidFill>
                  <a:srgbClr val="000000"/>
                </a:solidFill>
              </a:rPr>
              <a:t> l’anniversaire de </a:t>
            </a:r>
            <a:r>
              <a:rPr lang="fr-FR" sz="2100" dirty="0" smtClean="0">
                <a:solidFill>
                  <a:srgbClr val="000000"/>
                </a:solidFill>
              </a:rPr>
              <a:t>l’AMF </a:t>
            </a:r>
            <a:r>
              <a:rPr lang="fr-FR" sz="2100" dirty="0">
                <a:solidFill>
                  <a:srgbClr val="000000"/>
                </a:solidFill>
              </a:rPr>
              <a:t>et là il </a:t>
            </a:r>
            <a:r>
              <a:rPr lang="fr-FR" sz="2100" dirty="0" smtClean="0">
                <a:solidFill>
                  <a:srgbClr val="000000"/>
                </a:solidFill>
              </a:rPr>
              <a:t>y a </a:t>
            </a:r>
            <a:r>
              <a:rPr lang="fr-FR" sz="2100" dirty="0">
                <a:solidFill>
                  <a:srgbClr val="000000"/>
                </a:solidFill>
              </a:rPr>
              <a:t>le maire de </a:t>
            </a:r>
            <a:r>
              <a:rPr lang="fr-FR" sz="2100" dirty="0" smtClean="0">
                <a:solidFill>
                  <a:srgbClr val="000000"/>
                </a:solidFill>
              </a:rPr>
              <a:t>D</a:t>
            </a:r>
            <a:r>
              <a:rPr lang="fr-FR" sz="2100" dirty="0">
                <a:solidFill>
                  <a:srgbClr val="000000"/>
                </a:solidFill>
              </a:rPr>
              <a:t>.</a:t>
            </a:r>
            <a:r>
              <a:rPr lang="fr-FR" sz="2100" dirty="0" smtClean="0">
                <a:solidFill>
                  <a:srgbClr val="000000"/>
                </a:solidFill>
              </a:rPr>
              <a:t> </a:t>
            </a:r>
            <a:r>
              <a:rPr lang="fr-FR" sz="2100" dirty="0">
                <a:solidFill>
                  <a:srgbClr val="000000"/>
                </a:solidFill>
              </a:rPr>
              <a:t>qui dit « S’il y a un anniversaire, il faut un </a:t>
            </a:r>
            <a:r>
              <a:rPr lang="fr-FR" sz="2100" dirty="0" err="1">
                <a:solidFill>
                  <a:srgbClr val="000000"/>
                </a:solidFill>
              </a:rPr>
              <a:t>gâteau</a:t>
            </a:r>
            <a:r>
              <a:rPr lang="fr-FR" sz="2100" dirty="0">
                <a:solidFill>
                  <a:srgbClr val="000000"/>
                </a:solidFill>
              </a:rPr>
              <a:t> avec une femme </a:t>
            </a:r>
            <a:r>
              <a:rPr lang="fr-FR" sz="2100" dirty="0" err="1">
                <a:solidFill>
                  <a:srgbClr val="000000"/>
                </a:solidFill>
              </a:rPr>
              <a:t>Bunny</a:t>
            </a:r>
            <a:r>
              <a:rPr lang="fr-FR" sz="2100" dirty="0">
                <a:solidFill>
                  <a:srgbClr val="000000"/>
                </a:solidFill>
              </a:rPr>
              <a:t> qui en sorte hein! ». Il </a:t>
            </a:r>
            <a:r>
              <a:rPr lang="fr-FR" sz="2100" dirty="0" err="1">
                <a:solidFill>
                  <a:srgbClr val="000000"/>
                </a:solidFill>
              </a:rPr>
              <a:t>était</a:t>
            </a:r>
            <a:r>
              <a:rPr lang="fr-FR" sz="2100" dirty="0">
                <a:solidFill>
                  <a:srgbClr val="000000"/>
                </a:solidFill>
              </a:rPr>
              <a:t> à </a:t>
            </a:r>
            <a:r>
              <a:rPr lang="fr-FR" sz="2100" dirty="0" err="1" smtClean="0">
                <a:solidFill>
                  <a:srgbClr val="000000"/>
                </a:solidFill>
              </a:rPr>
              <a:t>côté</a:t>
            </a:r>
            <a:r>
              <a:rPr lang="fr-FR" sz="2100" dirty="0" smtClean="0">
                <a:solidFill>
                  <a:srgbClr val="000000"/>
                </a:solidFill>
              </a:rPr>
              <a:t> </a:t>
            </a:r>
            <a:r>
              <a:rPr lang="fr-FR" sz="2100" dirty="0">
                <a:solidFill>
                  <a:srgbClr val="000000"/>
                </a:solidFill>
              </a:rPr>
              <a:t>de </a:t>
            </a:r>
            <a:r>
              <a:rPr lang="fr-FR" sz="2100" dirty="0" smtClean="0">
                <a:solidFill>
                  <a:srgbClr val="000000"/>
                </a:solidFill>
              </a:rPr>
              <a:t>moi ; </a:t>
            </a:r>
            <a:r>
              <a:rPr lang="fr-FR" sz="2100" dirty="0">
                <a:solidFill>
                  <a:srgbClr val="000000"/>
                </a:solidFill>
              </a:rPr>
              <a:t>je le regarde et je dis « Bravo, bonjour la </a:t>
            </a:r>
            <a:r>
              <a:rPr lang="fr-FR" sz="2100" dirty="0" err="1">
                <a:solidFill>
                  <a:srgbClr val="000000"/>
                </a:solidFill>
              </a:rPr>
              <a:t>délicatesse</a:t>
            </a:r>
            <a:r>
              <a:rPr lang="fr-FR" sz="2100" dirty="0">
                <a:solidFill>
                  <a:srgbClr val="000000"/>
                </a:solidFill>
              </a:rPr>
              <a:t> ! ». Et là, le maire de </a:t>
            </a:r>
            <a:r>
              <a:rPr lang="fr-FR" sz="2100" dirty="0" smtClean="0">
                <a:solidFill>
                  <a:srgbClr val="000000"/>
                </a:solidFill>
              </a:rPr>
              <a:t>P</a:t>
            </a:r>
            <a:r>
              <a:rPr lang="fr-FR" sz="2100" dirty="0">
                <a:solidFill>
                  <a:srgbClr val="000000"/>
                </a:solidFill>
              </a:rPr>
              <a:t>.</a:t>
            </a:r>
            <a:r>
              <a:rPr lang="fr-FR" sz="2100" dirty="0" smtClean="0">
                <a:solidFill>
                  <a:srgbClr val="000000"/>
                </a:solidFill>
              </a:rPr>
              <a:t> </a:t>
            </a:r>
            <a:r>
              <a:rPr lang="fr-FR" sz="2100" dirty="0">
                <a:solidFill>
                  <a:srgbClr val="000000"/>
                </a:solidFill>
              </a:rPr>
              <a:t>qui me regarde et dit « </a:t>
            </a:r>
            <a:r>
              <a:rPr lang="fr-FR" sz="2100" dirty="0" err="1">
                <a:solidFill>
                  <a:srgbClr val="000000"/>
                </a:solidFill>
              </a:rPr>
              <a:t>Ça</a:t>
            </a:r>
            <a:r>
              <a:rPr lang="fr-FR" sz="2100" dirty="0">
                <a:solidFill>
                  <a:srgbClr val="000000"/>
                </a:solidFill>
              </a:rPr>
              <a:t> tombe bien, on a </a:t>
            </a:r>
            <a:r>
              <a:rPr lang="fr-FR" sz="2100" dirty="0" err="1" smtClean="0">
                <a:solidFill>
                  <a:srgbClr val="000000"/>
                </a:solidFill>
              </a:rPr>
              <a:t>déjà</a:t>
            </a:r>
            <a:r>
              <a:rPr lang="fr-FR" sz="2100" dirty="0" smtClean="0">
                <a:solidFill>
                  <a:srgbClr val="000000"/>
                </a:solidFill>
              </a:rPr>
              <a:t> </a:t>
            </a:r>
            <a:r>
              <a:rPr lang="fr-FR" sz="2100" dirty="0">
                <a:solidFill>
                  <a:srgbClr val="000000"/>
                </a:solidFill>
              </a:rPr>
              <a:t>[la </a:t>
            </a:r>
            <a:r>
              <a:rPr lang="fr-FR" sz="2100" dirty="0" smtClean="0">
                <a:solidFill>
                  <a:srgbClr val="000000"/>
                </a:solidFill>
              </a:rPr>
              <a:t>maire] </a:t>
            </a:r>
            <a:r>
              <a:rPr lang="fr-FR" sz="2100" dirty="0">
                <a:solidFill>
                  <a:srgbClr val="000000"/>
                </a:solidFill>
              </a:rPr>
              <a:t>qui va servir de </a:t>
            </a:r>
            <a:r>
              <a:rPr lang="fr-FR" sz="2100" dirty="0" err="1">
                <a:solidFill>
                  <a:srgbClr val="000000"/>
                </a:solidFill>
              </a:rPr>
              <a:t>Bunny</a:t>
            </a:r>
            <a:r>
              <a:rPr lang="fr-FR" sz="2100" dirty="0">
                <a:solidFill>
                  <a:srgbClr val="000000"/>
                </a:solidFill>
              </a:rPr>
              <a:t> </a:t>
            </a:r>
            <a:r>
              <a:rPr lang="fr-FR" sz="2100" dirty="0" smtClean="0">
                <a:solidFill>
                  <a:srgbClr val="000000"/>
                </a:solidFill>
              </a:rPr>
              <a:t>! »</a:t>
            </a:r>
          </a:p>
          <a:p>
            <a:pPr algn="ctr"/>
            <a:r>
              <a:rPr lang="fr-FR" sz="2100" dirty="0" smtClean="0">
                <a:solidFill>
                  <a:srgbClr val="000000"/>
                </a:solidFill>
              </a:rPr>
              <a:t>[</a:t>
            </a:r>
            <a:r>
              <a:rPr lang="is-IS" sz="2100" dirty="0" smtClean="0">
                <a:solidFill>
                  <a:srgbClr val="000000"/>
                </a:solidFill>
              </a:rPr>
              <a:t>…] </a:t>
            </a:r>
            <a:r>
              <a:rPr lang="fr-FR" sz="2100" dirty="0" smtClean="0">
                <a:solidFill>
                  <a:srgbClr val="000000"/>
                </a:solidFill>
              </a:rPr>
              <a:t>J’ai </a:t>
            </a:r>
            <a:r>
              <a:rPr lang="fr-FR" sz="2100" dirty="0">
                <a:solidFill>
                  <a:srgbClr val="000000"/>
                </a:solidFill>
              </a:rPr>
              <a:t>tout boycotté. Et tout d’un coup, l’AMF m’appelle en me demandant si je voulais bien accueillir la </a:t>
            </a:r>
            <a:r>
              <a:rPr lang="fr-FR" sz="2100" dirty="0" err="1">
                <a:solidFill>
                  <a:srgbClr val="000000"/>
                </a:solidFill>
              </a:rPr>
              <a:t>journée</a:t>
            </a:r>
            <a:r>
              <a:rPr lang="fr-FR" sz="2100" dirty="0">
                <a:solidFill>
                  <a:srgbClr val="000000"/>
                </a:solidFill>
              </a:rPr>
              <a:t> des femmes maires. Donc là j’ai </a:t>
            </a:r>
            <a:r>
              <a:rPr lang="fr-FR" sz="2100" dirty="0" err="1">
                <a:solidFill>
                  <a:srgbClr val="000000"/>
                </a:solidFill>
              </a:rPr>
              <a:t>répondu</a:t>
            </a:r>
            <a:r>
              <a:rPr lang="fr-FR" sz="2100" dirty="0">
                <a:solidFill>
                  <a:srgbClr val="000000"/>
                </a:solidFill>
              </a:rPr>
              <a:t> </a:t>
            </a:r>
            <a:r>
              <a:rPr lang="fr-FR" sz="2100" dirty="0" smtClean="0">
                <a:solidFill>
                  <a:srgbClr val="000000"/>
                </a:solidFill>
              </a:rPr>
              <a:t>: « </a:t>
            </a:r>
            <a:r>
              <a:rPr lang="fr-FR" sz="2100" dirty="0">
                <a:solidFill>
                  <a:srgbClr val="000000"/>
                </a:solidFill>
              </a:rPr>
              <a:t>Vous vous foutez de ma gueule ? Je me fais traiter de </a:t>
            </a:r>
            <a:r>
              <a:rPr lang="fr-FR" sz="2100" dirty="0" err="1">
                <a:solidFill>
                  <a:srgbClr val="000000"/>
                </a:solidFill>
              </a:rPr>
              <a:t>Bunny</a:t>
            </a:r>
            <a:r>
              <a:rPr lang="fr-FR" sz="2100" dirty="0">
                <a:solidFill>
                  <a:srgbClr val="000000"/>
                </a:solidFill>
              </a:rPr>
              <a:t> en pleine </a:t>
            </a:r>
            <a:r>
              <a:rPr lang="fr-FR" sz="2100" dirty="0" err="1">
                <a:solidFill>
                  <a:srgbClr val="000000"/>
                </a:solidFill>
              </a:rPr>
              <a:t>réunion</a:t>
            </a:r>
            <a:r>
              <a:rPr lang="fr-FR" sz="2100" dirty="0">
                <a:solidFill>
                  <a:srgbClr val="000000"/>
                </a:solidFill>
              </a:rPr>
              <a:t> du CA, et vous pensez encore que </a:t>
            </a:r>
            <a:r>
              <a:rPr lang="fr-FR" sz="2100" dirty="0" err="1">
                <a:solidFill>
                  <a:srgbClr val="000000"/>
                </a:solidFill>
              </a:rPr>
              <a:t>ça</a:t>
            </a:r>
            <a:r>
              <a:rPr lang="fr-FR" sz="2100" dirty="0">
                <a:solidFill>
                  <a:srgbClr val="000000"/>
                </a:solidFill>
              </a:rPr>
              <a:t> a du sens d’organiser la </a:t>
            </a:r>
            <a:r>
              <a:rPr lang="fr-FR" sz="2100" dirty="0" err="1">
                <a:solidFill>
                  <a:srgbClr val="000000"/>
                </a:solidFill>
              </a:rPr>
              <a:t>journée</a:t>
            </a:r>
            <a:r>
              <a:rPr lang="fr-FR" sz="2100" dirty="0">
                <a:solidFill>
                  <a:srgbClr val="000000"/>
                </a:solidFill>
              </a:rPr>
              <a:t> des femmes maires pour lutter contre le sexisme </a:t>
            </a:r>
            <a:r>
              <a:rPr lang="fr-FR" sz="2100" dirty="0" smtClean="0">
                <a:solidFill>
                  <a:srgbClr val="000000"/>
                </a:solidFill>
              </a:rPr>
              <a:t>? » Du </a:t>
            </a:r>
            <a:r>
              <a:rPr lang="fr-FR" sz="2100" dirty="0">
                <a:solidFill>
                  <a:srgbClr val="000000"/>
                </a:solidFill>
              </a:rPr>
              <a:t>coup, on a </a:t>
            </a:r>
            <a:r>
              <a:rPr lang="fr-FR" sz="2100" dirty="0" err="1" smtClean="0">
                <a:solidFill>
                  <a:srgbClr val="000000"/>
                </a:solidFill>
              </a:rPr>
              <a:t>négocié</a:t>
            </a:r>
            <a:r>
              <a:rPr lang="fr-FR" sz="2100" dirty="0" smtClean="0">
                <a:solidFill>
                  <a:srgbClr val="000000"/>
                </a:solidFill>
              </a:rPr>
              <a:t> </a:t>
            </a:r>
            <a:r>
              <a:rPr lang="fr-FR" sz="2100" dirty="0">
                <a:solidFill>
                  <a:srgbClr val="000000"/>
                </a:solidFill>
              </a:rPr>
              <a:t>que j’envoyais un courrier où je relatais les </a:t>
            </a:r>
            <a:r>
              <a:rPr lang="fr-FR" sz="2100" dirty="0" smtClean="0">
                <a:solidFill>
                  <a:srgbClr val="000000"/>
                </a:solidFill>
              </a:rPr>
              <a:t>faits</a:t>
            </a:r>
            <a:r>
              <a:rPr lang="fr-FR" sz="2100" dirty="0">
                <a:solidFill>
                  <a:srgbClr val="000000"/>
                </a:solidFill>
              </a:rPr>
              <a:t> </a:t>
            </a:r>
            <a:r>
              <a:rPr lang="fr-FR" sz="2100" dirty="0" smtClean="0">
                <a:solidFill>
                  <a:srgbClr val="000000"/>
                </a:solidFill>
              </a:rPr>
              <a:t>[</a:t>
            </a:r>
            <a:r>
              <a:rPr lang="is-IS" sz="2100" dirty="0" smtClean="0">
                <a:solidFill>
                  <a:srgbClr val="000000"/>
                </a:solidFill>
              </a:rPr>
              <a:t>…]</a:t>
            </a:r>
            <a:r>
              <a:rPr lang="fr-FR" sz="2100" dirty="0" smtClean="0">
                <a:solidFill>
                  <a:srgbClr val="000000"/>
                </a:solidFill>
              </a:rPr>
              <a:t> </a:t>
            </a:r>
            <a:r>
              <a:rPr lang="fr-FR" sz="2100" dirty="0">
                <a:solidFill>
                  <a:srgbClr val="000000"/>
                </a:solidFill>
              </a:rPr>
              <a:t>et [le maire </a:t>
            </a:r>
            <a:r>
              <a:rPr lang="fr-FR" sz="2100" dirty="0" smtClean="0">
                <a:solidFill>
                  <a:srgbClr val="000000"/>
                </a:solidFill>
              </a:rPr>
              <a:t>de D.] </a:t>
            </a:r>
            <a:r>
              <a:rPr lang="fr-FR" sz="2100" dirty="0">
                <a:solidFill>
                  <a:srgbClr val="000000"/>
                </a:solidFill>
              </a:rPr>
              <a:t>m’a </a:t>
            </a:r>
            <a:r>
              <a:rPr lang="fr-FR" sz="2100" dirty="0" smtClean="0">
                <a:solidFill>
                  <a:srgbClr val="000000"/>
                </a:solidFill>
              </a:rPr>
              <a:t>envoyé </a:t>
            </a:r>
            <a:r>
              <a:rPr lang="fr-FR" sz="2100" dirty="0">
                <a:solidFill>
                  <a:srgbClr val="000000"/>
                </a:solidFill>
              </a:rPr>
              <a:t>plus ou moins un courrier d’excuse. Et puis à partir de là je suis </a:t>
            </a:r>
            <a:r>
              <a:rPr lang="fr-FR" sz="2100" dirty="0" err="1">
                <a:solidFill>
                  <a:srgbClr val="000000"/>
                </a:solidFill>
              </a:rPr>
              <a:t>retournée</a:t>
            </a:r>
            <a:r>
              <a:rPr lang="fr-FR" sz="2100" dirty="0">
                <a:solidFill>
                  <a:srgbClr val="000000"/>
                </a:solidFill>
              </a:rPr>
              <a:t> en </a:t>
            </a:r>
            <a:r>
              <a:rPr lang="fr-FR" sz="2100" dirty="0" err="1">
                <a:solidFill>
                  <a:srgbClr val="000000"/>
                </a:solidFill>
              </a:rPr>
              <a:t>réunion</a:t>
            </a:r>
            <a:r>
              <a:rPr lang="fr-FR" sz="2100" dirty="0">
                <a:solidFill>
                  <a:srgbClr val="000000"/>
                </a:solidFill>
              </a:rPr>
              <a:t> </a:t>
            </a:r>
            <a:r>
              <a:rPr lang="fr-FR" sz="2100" dirty="0" smtClean="0">
                <a:solidFill>
                  <a:srgbClr val="000000"/>
                </a:solidFill>
              </a:rPr>
              <a:t>AMF. »</a:t>
            </a:r>
          </a:p>
          <a:p>
            <a:pPr algn="ctr"/>
            <a:r>
              <a:rPr lang="fr-FR" dirty="0" smtClean="0">
                <a:solidFill>
                  <a:srgbClr val="000000"/>
                </a:solidFill>
              </a:rPr>
              <a:t>Maire </a:t>
            </a:r>
            <a:r>
              <a:rPr lang="fr-FR" dirty="0">
                <a:solidFill>
                  <a:srgbClr val="000000"/>
                </a:solidFill>
              </a:rPr>
              <a:t>d’une commune de moins de 1 000 </a:t>
            </a:r>
            <a:r>
              <a:rPr lang="fr-FR" dirty="0" err="1">
                <a:solidFill>
                  <a:srgbClr val="000000"/>
                </a:solidFill>
              </a:rPr>
              <a:t>habitant·es</a:t>
            </a:r>
            <a:r>
              <a:rPr lang="fr-FR" dirty="0">
                <a:solidFill>
                  <a:srgbClr val="000000"/>
                </a:solidFill>
              </a:rPr>
              <a:t>. </a:t>
            </a:r>
            <a:endParaRPr lang="fr-FR" dirty="0" smtClean="0">
              <a:solidFill>
                <a:srgbClr val="000000"/>
              </a:solidFill>
            </a:endParaRPr>
          </a:p>
          <a:p>
            <a:pPr algn="ctr"/>
            <a:endParaRPr lang="fr-FR" sz="2000" dirty="0" smtClean="0">
              <a:solidFill>
                <a:srgbClr val="000000"/>
              </a:solidFill>
            </a:endParaRPr>
          </a:p>
          <a:p>
            <a:pPr algn="ctr"/>
            <a:endParaRPr lang="fr-FR" sz="2000" dirty="0" smtClean="0">
              <a:solidFill>
                <a:srgbClr val="000000"/>
              </a:solidFill>
            </a:endParaRPr>
          </a:p>
          <a:p>
            <a:endParaRPr lang="fr-FR" sz="2000" dirty="0" smtClean="0">
              <a:solidFill>
                <a:srgbClr val="000000"/>
              </a:solidFill>
            </a:endParaRPr>
          </a:p>
        </p:txBody>
      </p:sp>
      <p:sp>
        <p:nvSpPr>
          <p:cNvPr id="3" name="Espace réservé du numéro de diapositive 2"/>
          <p:cNvSpPr>
            <a:spLocks noGrp="1"/>
          </p:cNvSpPr>
          <p:nvPr>
            <p:ph type="sldNum" sz="quarter" idx="12"/>
          </p:nvPr>
        </p:nvSpPr>
        <p:spPr/>
        <p:txBody>
          <a:bodyPr/>
          <a:lstStyle/>
          <a:p>
            <a:fld id="{D28E8DFF-3E05-0548-8ED3-8A528BA8025F}" type="slidenum">
              <a:rPr lang="fr-FR" smtClean="0"/>
              <a:t>34</a:t>
            </a:fld>
            <a:endParaRPr lang="fr-FR"/>
          </a:p>
        </p:txBody>
      </p:sp>
    </p:spTree>
    <p:extLst>
      <p:ext uri="{BB962C8B-B14F-4D97-AF65-F5344CB8AC3E}">
        <p14:creationId xmlns:p14="http://schemas.microsoft.com/office/powerpoint/2010/main" val="4014905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443" y="-413113"/>
            <a:ext cx="8686800" cy="1143000"/>
          </a:xfrm>
        </p:spPr>
        <p:txBody>
          <a:bodyPr>
            <a:noAutofit/>
          </a:bodyPr>
          <a:lstStyle/>
          <a:p>
            <a:r>
              <a:rPr lang="fr-FR" sz="2800" dirty="0" smtClean="0">
                <a:solidFill>
                  <a:srgbClr val="E94A00"/>
                </a:solidFill>
              </a:rPr>
              <a:t>L’importance des collectifs de femmes élues</a:t>
            </a:r>
            <a:endParaRPr lang="fr-FR" sz="2800" dirty="0">
              <a:solidFill>
                <a:srgbClr val="E94A00"/>
              </a:solidFill>
            </a:endParaRPr>
          </a:p>
        </p:txBody>
      </p:sp>
      <p:sp>
        <p:nvSpPr>
          <p:cNvPr id="4" name="Rectangle à coins arrondis 3"/>
          <p:cNvSpPr/>
          <p:nvPr/>
        </p:nvSpPr>
        <p:spPr>
          <a:xfrm>
            <a:off x="306612" y="871017"/>
            <a:ext cx="8628631" cy="5850264"/>
          </a:xfrm>
          <a:prstGeom prst="wedgeRound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rgbClr val="000000"/>
                </a:solidFill>
              </a:rPr>
              <a:t>« C’est important les structures de formation et les collectifs pour que les nanas ne soient pas seules. Pour susciter l’envie, il faut rassurer, et le mieux c’est un collectif de femmes. »</a:t>
            </a:r>
            <a:br>
              <a:rPr lang="fr-FR" sz="2400" dirty="0">
                <a:solidFill>
                  <a:srgbClr val="000000"/>
                </a:solidFill>
              </a:rPr>
            </a:br>
            <a:r>
              <a:rPr lang="fr-FR" sz="2000" dirty="0">
                <a:solidFill>
                  <a:srgbClr val="000000"/>
                </a:solidFill>
              </a:rPr>
              <a:t>Maire d’une commune de moins de 1 000 </a:t>
            </a:r>
            <a:r>
              <a:rPr lang="fr-FR" sz="2000" dirty="0" smtClean="0">
                <a:solidFill>
                  <a:srgbClr val="000000"/>
                </a:solidFill>
              </a:rPr>
              <a:t>habitants </a:t>
            </a:r>
          </a:p>
          <a:p>
            <a:pPr algn="ctr"/>
            <a:endParaRPr lang="fr-FR" sz="2400" dirty="0">
              <a:solidFill>
                <a:srgbClr val="000000"/>
              </a:solidFill>
            </a:endParaRPr>
          </a:p>
          <a:p>
            <a:pPr algn="ctr"/>
            <a:r>
              <a:rPr lang="fr-FR" sz="2400" dirty="0" smtClean="0">
                <a:solidFill>
                  <a:srgbClr val="000000"/>
                </a:solidFill>
              </a:rPr>
              <a:t>« L’autre </a:t>
            </a:r>
            <a:r>
              <a:rPr lang="fr-FR" sz="2400" dirty="0">
                <a:solidFill>
                  <a:srgbClr val="000000"/>
                </a:solidFill>
              </a:rPr>
              <a:t>fois, on s’est pris la </a:t>
            </a:r>
            <a:r>
              <a:rPr lang="fr-FR" sz="2400" dirty="0" err="1">
                <a:solidFill>
                  <a:srgbClr val="000000"/>
                </a:solidFill>
              </a:rPr>
              <a:t>tête</a:t>
            </a:r>
            <a:r>
              <a:rPr lang="fr-FR" sz="2400" dirty="0">
                <a:solidFill>
                  <a:srgbClr val="000000"/>
                </a:solidFill>
              </a:rPr>
              <a:t>. On est trois femmes adjointes, et monsieur le maire, quand on est en </a:t>
            </a:r>
            <a:r>
              <a:rPr lang="fr-FR" sz="2400" dirty="0" err="1">
                <a:solidFill>
                  <a:srgbClr val="000000"/>
                </a:solidFill>
              </a:rPr>
              <a:t>réunion</a:t>
            </a:r>
            <a:r>
              <a:rPr lang="fr-FR" sz="2400" dirty="0">
                <a:solidFill>
                  <a:srgbClr val="000000"/>
                </a:solidFill>
              </a:rPr>
              <a:t>, c’est toujours « </a:t>
            </a:r>
            <a:r>
              <a:rPr lang="fr-FR" sz="2400" dirty="0" smtClean="0">
                <a:solidFill>
                  <a:srgbClr val="000000"/>
                </a:solidFill>
              </a:rPr>
              <a:t>Les </a:t>
            </a:r>
            <a:r>
              <a:rPr lang="fr-FR" sz="2400" dirty="0">
                <a:solidFill>
                  <a:srgbClr val="000000"/>
                </a:solidFill>
              </a:rPr>
              <a:t>filles, laquelle prend les notes et fera le compte-rendu ? ». On s’est mises d’accord toutes les trois et on s’est dit </a:t>
            </a:r>
            <a:r>
              <a:rPr lang="fr-FR" sz="2400" dirty="0" smtClean="0">
                <a:solidFill>
                  <a:srgbClr val="000000"/>
                </a:solidFill>
              </a:rPr>
              <a:t>« Non</a:t>
            </a:r>
            <a:r>
              <a:rPr lang="fr-FR" sz="2400" dirty="0">
                <a:solidFill>
                  <a:srgbClr val="000000"/>
                </a:solidFill>
              </a:rPr>
              <a:t>, </a:t>
            </a:r>
            <a:r>
              <a:rPr lang="fr-FR" sz="2400" dirty="0" err="1">
                <a:solidFill>
                  <a:srgbClr val="000000"/>
                </a:solidFill>
              </a:rPr>
              <a:t>ça</a:t>
            </a:r>
            <a:r>
              <a:rPr lang="fr-FR" sz="2400" dirty="0">
                <a:solidFill>
                  <a:srgbClr val="000000"/>
                </a:solidFill>
              </a:rPr>
              <a:t> peut </a:t>
            </a:r>
            <a:r>
              <a:rPr lang="fr-FR" sz="2400" dirty="0" err="1">
                <a:solidFill>
                  <a:srgbClr val="000000"/>
                </a:solidFill>
              </a:rPr>
              <a:t>être</a:t>
            </a:r>
            <a:r>
              <a:rPr lang="fr-FR" sz="2400" dirty="0">
                <a:solidFill>
                  <a:srgbClr val="000000"/>
                </a:solidFill>
              </a:rPr>
              <a:t> les hommes ». Ben, il n’y a pas eu de compte-rendu ! »</a:t>
            </a:r>
            <a:br>
              <a:rPr lang="fr-FR" sz="2400" dirty="0">
                <a:solidFill>
                  <a:srgbClr val="000000"/>
                </a:solidFill>
              </a:rPr>
            </a:br>
            <a:r>
              <a:rPr lang="fr-FR" sz="2000" dirty="0">
                <a:solidFill>
                  <a:srgbClr val="000000"/>
                </a:solidFill>
              </a:rPr>
              <a:t>Adjointe d’une commune de 7 300 </a:t>
            </a:r>
            <a:r>
              <a:rPr lang="fr-FR" sz="2000" dirty="0" smtClean="0">
                <a:solidFill>
                  <a:srgbClr val="000000"/>
                </a:solidFill>
              </a:rPr>
              <a:t>habitants </a:t>
            </a:r>
            <a:endParaRPr lang="fr-FR" sz="2000" dirty="0">
              <a:solidFill>
                <a:srgbClr val="000000"/>
              </a:solidFill>
            </a:endParaRPr>
          </a:p>
          <a:p>
            <a:pPr algn="ctr"/>
            <a:endParaRPr lang="fr-FR" sz="2400" dirty="0" smtClean="0">
              <a:solidFill>
                <a:srgbClr val="000000"/>
              </a:solidFill>
            </a:endParaRPr>
          </a:p>
          <a:p>
            <a:pPr algn="ctr"/>
            <a:endParaRPr lang="fr-FR" sz="2000" dirty="0" smtClean="0">
              <a:solidFill>
                <a:srgbClr val="000000"/>
              </a:solidFill>
            </a:endParaRPr>
          </a:p>
          <a:p>
            <a:endParaRPr lang="fr-FR" sz="2000" dirty="0" smtClean="0">
              <a:solidFill>
                <a:srgbClr val="000000"/>
              </a:solidFill>
            </a:endParaRPr>
          </a:p>
        </p:txBody>
      </p:sp>
      <p:sp>
        <p:nvSpPr>
          <p:cNvPr id="3" name="Espace réservé du numéro de diapositive 2"/>
          <p:cNvSpPr>
            <a:spLocks noGrp="1"/>
          </p:cNvSpPr>
          <p:nvPr>
            <p:ph type="sldNum" sz="quarter" idx="12"/>
          </p:nvPr>
        </p:nvSpPr>
        <p:spPr/>
        <p:txBody>
          <a:bodyPr/>
          <a:lstStyle/>
          <a:p>
            <a:fld id="{D28E8DFF-3E05-0548-8ED3-8A528BA8025F}" type="slidenum">
              <a:rPr lang="fr-FR" smtClean="0"/>
              <a:t>35</a:t>
            </a:fld>
            <a:endParaRPr lang="fr-FR"/>
          </a:p>
        </p:txBody>
      </p:sp>
    </p:spTree>
    <p:extLst>
      <p:ext uri="{BB962C8B-B14F-4D97-AF65-F5344CB8AC3E}">
        <p14:creationId xmlns:p14="http://schemas.microsoft.com/office/powerpoint/2010/main" val="2342708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3647" y="0"/>
            <a:ext cx="6508377" cy="1143000"/>
          </a:xfrm>
        </p:spPr>
        <p:txBody>
          <a:bodyPr>
            <a:normAutofit/>
          </a:bodyPr>
          <a:lstStyle/>
          <a:p>
            <a:r>
              <a:rPr lang="fr-FR" sz="2800" dirty="0" smtClean="0">
                <a:solidFill>
                  <a:srgbClr val="E94A00"/>
                </a:solidFill>
              </a:rPr>
              <a:t>Le point de vue des femmes maires</a:t>
            </a:r>
            <a:endParaRPr lang="fr-FR" sz="2800" dirty="0">
              <a:solidFill>
                <a:srgbClr val="E94A00"/>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647" y="1700808"/>
            <a:ext cx="5112568" cy="44377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ZoneTexte 3"/>
          <p:cNvSpPr txBox="1"/>
          <p:nvPr/>
        </p:nvSpPr>
        <p:spPr>
          <a:xfrm>
            <a:off x="5397092" y="2852936"/>
            <a:ext cx="3384376" cy="3108543"/>
          </a:xfrm>
          <a:prstGeom prst="rect">
            <a:avLst/>
          </a:prstGeom>
          <a:noFill/>
        </p:spPr>
        <p:txBody>
          <a:bodyPr wrap="square" rtlCol="0">
            <a:spAutoFit/>
          </a:bodyPr>
          <a:lstStyle/>
          <a:p>
            <a:r>
              <a:rPr lang="fr-FR" sz="2000" dirty="0" smtClean="0"/>
              <a:t>- Peu d’obstacles  pour parvenir au mandat </a:t>
            </a:r>
          </a:p>
          <a:p>
            <a:r>
              <a:rPr lang="fr-FR" sz="2000" dirty="0" smtClean="0"/>
              <a:t>- Fonction enrichissante</a:t>
            </a:r>
          </a:p>
          <a:p>
            <a:r>
              <a:rPr lang="fr-FR" sz="2000" dirty="0" smtClean="0"/>
              <a:t>- Travail pour l’intérêt général</a:t>
            </a:r>
          </a:p>
          <a:p>
            <a:r>
              <a:rPr lang="fr-FR" sz="2000" dirty="0" smtClean="0"/>
              <a:t>- Travail en équipe</a:t>
            </a:r>
          </a:p>
          <a:p>
            <a:r>
              <a:rPr lang="fr-FR" sz="2000" dirty="0" smtClean="0"/>
              <a:t>- Les femmes en sont capables</a:t>
            </a:r>
          </a:p>
          <a:p>
            <a:r>
              <a:rPr lang="fr-FR" sz="2000" dirty="0" smtClean="0"/>
              <a:t>-  Pour faire évoluer les mentalités</a:t>
            </a:r>
          </a:p>
          <a:p>
            <a:endParaRPr lang="fr-FR" dirty="0" smtClean="0"/>
          </a:p>
          <a:p>
            <a:endParaRPr lang="fr-FR" dirty="0"/>
          </a:p>
        </p:txBody>
      </p:sp>
      <p:sp>
        <p:nvSpPr>
          <p:cNvPr id="3" name="Espace réservé du numéro de diapositive 2"/>
          <p:cNvSpPr>
            <a:spLocks noGrp="1"/>
          </p:cNvSpPr>
          <p:nvPr>
            <p:ph type="sldNum" sz="quarter" idx="12"/>
          </p:nvPr>
        </p:nvSpPr>
        <p:spPr/>
        <p:txBody>
          <a:bodyPr/>
          <a:lstStyle/>
          <a:p>
            <a:fld id="{6510F6F4-39AC-784F-A8D5-EE8F264AC767}" type="slidenum">
              <a:rPr lang="en-US" smtClean="0"/>
              <a:t>36</a:t>
            </a:fld>
            <a:endParaRPr lang="en-US"/>
          </a:p>
        </p:txBody>
      </p:sp>
    </p:spTree>
    <p:extLst>
      <p:ext uri="{BB962C8B-B14F-4D97-AF65-F5344CB8AC3E}">
        <p14:creationId xmlns:p14="http://schemas.microsoft.com/office/powerpoint/2010/main" val="25503678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52534" y="215153"/>
            <a:ext cx="3668344" cy="1398494"/>
          </a:xfrm>
        </p:spPr>
        <p:txBody>
          <a:bodyPr/>
          <a:lstStyle/>
          <a:p>
            <a:r>
              <a:rPr lang="fr-FR" sz="3600" b="1" dirty="0" smtClean="0">
                <a:solidFill>
                  <a:schemeClr val="accent3"/>
                </a:solidFill>
              </a:rPr>
              <a:t>Pour conclure</a:t>
            </a:r>
            <a:endParaRPr lang="fr-FR" sz="3600" b="1" dirty="0">
              <a:solidFill>
                <a:schemeClr val="accent3"/>
              </a:solidFill>
            </a:endParaRPr>
          </a:p>
        </p:txBody>
      </p:sp>
      <p:sp>
        <p:nvSpPr>
          <p:cNvPr id="6" name="Espace réservé du texte 5"/>
          <p:cNvSpPr>
            <a:spLocks noGrp="1"/>
          </p:cNvSpPr>
          <p:nvPr>
            <p:ph type="body" idx="1"/>
          </p:nvPr>
        </p:nvSpPr>
        <p:spPr>
          <a:xfrm>
            <a:off x="2540001" y="699247"/>
            <a:ext cx="6442924" cy="1589088"/>
          </a:xfrm>
        </p:spPr>
        <p:txBody>
          <a:bodyPr>
            <a:noAutofit/>
          </a:bodyPr>
          <a:lstStyle/>
          <a:p>
            <a:pPr algn="just">
              <a:lnSpc>
                <a:spcPct val="84000"/>
              </a:lnSpc>
              <a:spcAft>
                <a:spcPts val="1293"/>
              </a:spcAft>
            </a:pPr>
            <a:endParaRPr lang="en-GB" sz="2400" dirty="0"/>
          </a:p>
        </p:txBody>
      </p:sp>
      <p:sp>
        <p:nvSpPr>
          <p:cNvPr id="3" name="ZoneTexte 2"/>
          <p:cNvSpPr txBox="1"/>
          <p:nvPr/>
        </p:nvSpPr>
        <p:spPr>
          <a:xfrm>
            <a:off x="4321736" y="3669361"/>
            <a:ext cx="184666" cy="369332"/>
          </a:xfrm>
          <a:prstGeom prst="rect">
            <a:avLst/>
          </a:prstGeom>
          <a:noFill/>
        </p:spPr>
        <p:txBody>
          <a:bodyPr wrap="none" rtlCol="0">
            <a:spAutoFit/>
          </a:bodyPr>
          <a:lstStyle/>
          <a:p>
            <a:endParaRPr lang="fr-FR" dirty="0"/>
          </a:p>
        </p:txBody>
      </p:sp>
      <p:sp>
        <p:nvSpPr>
          <p:cNvPr id="7" name="ZoneTexte 6"/>
          <p:cNvSpPr txBox="1"/>
          <p:nvPr/>
        </p:nvSpPr>
        <p:spPr>
          <a:xfrm>
            <a:off x="4180618" y="2875509"/>
            <a:ext cx="184666" cy="369332"/>
          </a:xfrm>
          <a:prstGeom prst="rect">
            <a:avLst/>
          </a:prstGeom>
          <a:noFill/>
        </p:spPr>
        <p:txBody>
          <a:bodyPr wrap="none" rtlCol="0">
            <a:spAutoFit/>
          </a:bodyPr>
          <a:lstStyle/>
          <a:p>
            <a:endParaRPr lang="fr-FR" dirty="0"/>
          </a:p>
        </p:txBody>
      </p:sp>
      <p:pic>
        <p:nvPicPr>
          <p:cNvPr id="12" name="Image 11" descr="photo-05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548" y="4038693"/>
            <a:ext cx="4467329" cy="2819307"/>
          </a:xfrm>
          <a:prstGeom prst="rect">
            <a:avLst/>
          </a:prstGeom>
        </p:spPr>
      </p:pic>
      <p:sp>
        <p:nvSpPr>
          <p:cNvPr id="13" name="ZoneTexte 12"/>
          <p:cNvSpPr txBox="1"/>
          <p:nvPr/>
        </p:nvSpPr>
        <p:spPr>
          <a:xfrm>
            <a:off x="4515773" y="5680453"/>
            <a:ext cx="184666" cy="369332"/>
          </a:xfrm>
          <a:prstGeom prst="rect">
            <a:avLst/>
          </a:prstGeom>
          <a:noFill/>
        </p:spPr>
        <p:txBody>
          <a:bodyPr wrap="none" rtlCol="0">
            <a:spAutoFit/>
          </a:bodyPr>
          <a:lstStyle/>
          <a:p>
            <a:endParaRPr lang="fr-FR" dirty="0"/>
          </a:p>
        </p:txBody>
      </p:sp>
      <p:sp>
        <p:nvSpPr>
          <p:cNvPr id="14" name="ZoneTexte 13"/>
          <p:cNvSpPr txBox="1"/>
          <p:nvPr/>
        </p:nvSpPr>
        <p:spPr>
          <a:xfrm>
            <a:off x="4639252" y="5309988"/>
            <a:ext cx="184666" cy="369332"/>
          </a:xfrm>
          <a:prstGeom prst="rect">
            <a:avLst/>
          </a:prstGeom>
          <a:noFill/>
        </p:spPr>
        <p:txBody>
          <a:bodyPr wrap="none" rtlCol="0">
            <a:spAutoFit/>
          </a:bodyPr>
          <a:lstStyle/>
          <a:p>
            <a:endParaRPr lang="fr-FR" dirty="0"/>
          </a:p>
        </p:txBody>
      </p:sp>
      <p:sp>
        <p:nvSpPr>
          <p:cNvPr id="16" name="ZoneTexte 15"/>
          <p:cNvSpPr txBox="1"/>
          <p:nvPr/>
        </p:nvSpPr>
        <p:spPr>
          <a:xfrm>
            <a:off x="5892798" y="2952453"/>
            <a:ext cx="2565191" cy="800219"/>
          </a:xfrm>
          <a:prstGeom prst="rect">
            <a:avLst/>
          </a:prstGeom>
          <a:noFill/>
        </p:spPr>
        <p:txBody>
          <a:bodyPr wrap="square" rtlCol="0">
            <a:spAutoFit/>
          </a:bodyPr>
          <a:lstStyle/>
          <a:p>
            <a:pPr algn="r"/>
            <a:r>
              <a:rPr lang="fr-FR" sz="1400" dirty="0"/>
              <a:t>Congrès des maires de France, </a:t>
            </a:r>
            <a:r>
              <a:rPr lang="fr-FR" sz="1400" dirty="0" smtClean="0"/>
              <a:t>2019</a:t>
            </a:r>
            <a:endParaRPr lang="fr-FR" sz="1400" dirty="0"/>
          </a:p>
          <a:p>
            <a:pPr algn="r"/>
            <a:endParaRPr lang="fr-FR" dirty="0"/>
          </a:p>
        </p:txBody>
      </p:sp>
      <p:sp>
        <p:nvSpPr>
          <p:cNvPr id="5" name="Espace réservé du numéro de diapositive 4"/>
          <p:cNvSpPr>
            <a:spLocks noGrp="1"/>
          </p:cNvSpPr>
          <p:nvPr>
            <p:ph type="sldNum" sz="quarter" idx="12"/>
          </p:nvPr>
        </p:nvSpPr>
        <p:spPr/>
        <p:txBody>
          <a:bodyPr/>
          <a:lstStyle/>
          <a:p>
            <a:fld id="{6510F6F4-39AC-784F-A8D5-EE8F264AC767}" type="slidenum">
              <a:rPr lang="en-US" smtClean="0"/>
              <a:t>37</a:t>
            </a:fld>
            <a:endParaRPr lang="en-US"/>
          </a:p>
        </p:txBody>
      </p:sp>
      <p:pic>
        <p:nvPicPr>
          <p:cNvPr id="17" name="Espace réservé pour une image  16" descr="cover-r4x3w1000-5dd3b8b7ac4a8-8c8b2eb481d26a55c091556ff10e3ec95fb9d71f-jpg.jpg"/>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49573" b="-49573"/>
          <a:stretch>
            <a:fillRect/>
          </a:stretch>
        </p:blipFill>
        <p:spPr>
          <a:xfrm>
            <a:off x="148195" y="-2015067"/>
            <a:ext cx="5535227" cy="8267358"/>
          </a:xfrm>
        </p:spPr>
      </p:pic>
    </p:spTree>
    <p:extLst>
      <p:ext uri="{BB962C8B-B14F-4D97-AF65-F5344CB8AC3E}">
        <p14:creationId xmlns:p14="http://schemas.microsoft.com/office/powerpoint/2010/main" val="422659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dirty="0" smtClean="0"/>
              <a:t>Réactions </a:t>
            </a:r>
            <a:r>
              <a:rPr lang="fr-FR" dirty="0"/>
              <a:t>d’</a:t>
            </a:r>
            <a:r>
              <a:rPr lang="fr-FR" dirty="0" err="1"/>
              <a:t>élus-es</a:t>
            </a:r>
            <a:r>
              <a:rPr lang="fr-FR" dirty="0"/>
              <a:t> : </a:t>
            </a:r>
            <a:endParaRPr lang="fr-FR" dirty="0" smtClean="0"/>
          </a:p>
          <a:p>
            <a:endParaRPr lang="fr-FR" dirty="0"/>
          </a:p>
          <a:p>
            <a:pPr lvl="1"/>
            <a:r>
              <a:rPr lang="fr-FR" dirty="0"/>
              <a:t>Armelle BOTHOREL, Présidente de l'AMF 22 et Maire de La </a:t>
            </a:r>
            <a:r>
              <a:rPr lang="fr-FR" dirty="0" err="1" smtClean="0"/>
              <a:t>Méaugon</a:t>
            </a:r>
            <a:endParaRPr lang="fr-FR" dirty="0" smtClean="0"/>
          </a:p>
          <a:p>
            <a:pPr lvl="1"/>
            <a:r>
              <a:rPr lang="fr-FR" dirty="0" err="1" smtClean="0"/>
              <a:t>Gaêlle</a:t>
            </a:r>
            <a:r>
              <a:rPr lang="fr-FR" dirty="0" smtClean="0"/>
              <a:t> BERTHEVAS, Maire de Sain-Abraham, VP de de l’Oust à Brocéliande Communauté</a:t>
            </a:r>
            <a:endParaRPr lang="fr-FR" dirty="0"/>
          </a:p>
          <a:p>
            <a:pPr lvl="1"/>
            <a:r>
              <a:rPr lang="fr-FR" dirty="0"/>
              <a:t>Luc FOUCAULT, Président de l'ARIC et Maire de </a:t>
            </a:r>
            <a:r>
              <a:rPr lang="fr-FR" dirty="0" smtClean="0"/>
              <a:t>Séné</a:t>
            </a:r>
          </a:p>
          <a:p>
            <a:pPr marL="228600" lvl="1" indent="0">
              <a:buNone/>
            </a:pPr>
            <a:endParaRPr lang="fr-FR" dirty="0" smtClean="0">
              <a:solidFill>
                <a:schemeClr val="bg1"/>
              </a:solidFill>
            </a:endParaRPr>
          </a:p>
          <a:p>
            <a:pPr marL="228600" lvl="1" indent="0" algn="ctr">
              <a:buNone/>
            </a:pPr>
            <a:r>
              <a:rPr lang="fr-FR" sz="3200" dirty="0" smtClean="0">
                <a:solidFill>
                  <a:schemeClr val="bg1"/>
                </a:solidFill>
              </a:rPr>
              <a:t>Echanges </a:t>
            </a:r>
            <a:r>
              <a:rPr lang="fr-FR" sz="3200" dirty="0">
                <a:solidFill>
                  <a:schemeClr val="bg1"/>
                </a:solidFill>
              </a:rPr>
              <a:t>avec le public</a:t>
            </a:r>
          </a:p>
          <a:p>
            <a:pPr marL="228600" lvl="1" indent="0">
              <a:buNone/>
            </a:pPr>
            <a:endParaRPr lang="fr-FR" dirty="0"/>
          </a:p>
        </p:txBody>
      </p:sp>
    </p:spTree>
    <p:extLst>
      <p:ext uri="{BB962C8B-B14F-4D97-AF65-F5344CB8AC3E}">
        <p14:creationId xmlns:p14="http://schemas.microsoft.com/office/powerpoint/2010/main" val="887957094"/>
      </p:ext>
    </p:extLst>
  </p:cSld>
  <p:clrMapOvr>
    <a:masterClrMapping/>
  </p:clrMapOvr>
  <p:transition advClick="0" advTm="10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878" y="2356608"/>
            <a:ext cx="5458968" cy="1048684"/>
          </a:xfrm>
        </p:spPr>
        <p:txBody>
          <a:bodyPr>
            <a:normAutofit fontScale="90000"/>
          </a:bodyPr>
          <a:lstStyle/>
          <a:p>
            <a:pPr algn="ctr"/>
            <a:r>
              <a:rPr lang="en-US" sz="4000" b="1" cap="small" dirty="0" err="1" smtClean="0">
                <a:solidFill>
                  <a:srgbClr val="FFFFFF"/>
                </a:solidFill>
              </a:rPr>
              <a:t>Quelle</a:t>
            </a:r>
            <a:r>
              <a:rPr lang="en-US" sz="4000" b="1" cap="small" dirty="0" smtClean="0">
                <a:solidFill>
                  <a:srgbClr val="FFFFFF"/>
                </a:solidFill>
              </a:rPr>
              <a:t> </a:t>
            </a:r>
            <a:r>
              <a:rPr lang="en-US" sz="4000" b="1" cap="small" dirty="0" err="1" smtClean="0">
                <a:solidFill>
                  <a:srgbClr val="FFFFFF"/>
                </a:solidFill>
              </a:rPr>
              <a:t>égalité</a:t>
            </a:r>
            <a:r>
              <a:rPr lang="en-US" sz="4000" b="1" cap="small" dirty="0" smtClean="0">
                <a:solidFill>
                  <a:srgbClr val="FFFFFF"/>
                </a:solidFill>
              </a:rPr>
              <a:t> femmes/</a:t>
            </a:r>
            <a:r>
              <a:rPr lang="en-US" sz="4000" b="1" cap="small" dirty="0" err="1" smtClean="0">
                <a:solidFill>
                  <a:srgbClr val="FFFFFF"/>
                </a:solidFill>
              </a:rPr>
              <a:t>hommes</a:t>
            </a:r>
            <a:r>
              <a:rPr lang="en-US" sz="4000" b="1" cap="small" dirty="0" smtClean="0">
                <a:solidFill>
                  <a:srgbClr val="FFFFFF"/>
                </a:solidFill>
              </a:rPr>
              <a:t> chez les </a:t>
            </a:r>
            <a:r>
              <a:rPr lang="en-US" sz="4000" b="1" cap="small" dirty="0" err="1" smtClean="0">
                <a:solidFill>
                  <a:srgbClr val="FFFFFF"/>
                </a:solidFill>
              </a:rPr>
              <a:t>élus</a:t>
            </a:r>
            <a:r>
              <a:rPr lang="en-US" sz="4000" b="1" cap="small" dirty="0" smtClean="0">
                <a:solidFill>
                  <a:srgbClr val="FFFFFF"/>
                </a:solidFill>
              </a:rPr>
              <a:t> </a:t>
            </a:r>
            <a:r>
              <a:rPr lang="en-US" sz="4000" b="1" cap="small" dirty="0" err="1" smtClean="0">
                <a:solidFill>
                  <a:srgbClr val="FFFFFF"/>
                </a:solidFill>
              </a:rPr>
              <a:t>bretons</a:t>
            </a:r>
            <a:r>
              <a:rPr lang="en-US" sz="4000" b="1" cap="small" dirty="0" smtClean="0">
                <a:solidFill>
                  <a:srgbClr val="FFFFFF"/>
                </a:solidFill>
              </a:rPr>
              <a:t> ?</a:t>
            </a:r>
            <a:endParaRPr lang="en-US" sz="3600" dirty="0">
              <a:solidFill>
                <a:srgbClr val="FFFFFF"/>
              </a:solidFill>
            </a:endParaRPr>
          </a:p>
        </p:txBody>
      </p:sp>
      <p:sp>
        <p:nvSpPr>
          <p:cNvPr id="11" name="Sous-titre 10"/>
          <p:cNvSpPr>
            <a:spLocks noGrp="1"/>
          </p:cNvSpPr>
          <p:nvPr>
            <p:ph type="subTitle" idx="1"/>
          </p:nvPr>
        </p:nvSpPr>
        <p:spPr>
          <a:xfrm>
            <a:off x="2078942" y="4638502"/>
            <a:ext cx="6680939" cy="1274341"/>
          </a:xfrm>
        </p:spPr>
        <p:txBody>
          <a:bodyPr>
            <a:normAutofit/>
          </a:bodyPr>
          <a:lstStyle/>
          <a:p>
            <a:pPr algn="r"/>
            <a:r>
              <a:rPr lang="fr-FR" sz="2400" b="1" dirty="0" smtClean="0">
                <a:solidFill>
                  <a:schemeClr val="tx1"/>
                </a:solidFill>
              </a:rPr>
              <a:t>Emmanuel GUISELIN</a:t>
            </a:r>
          </a:p>
          <a:p>
            <a:pPr algn="r"/>
            <a:r>
              <a:rPr lang="fr-FR" sz="2400" b="1" dirty="0" smtClean="0">
                <a:solidFill>
                  <a:schemeClr val="tx1"/>
                </a:solidFill>
              </a:rPr>
              <a:t>Professeur de droit public </a:t>
            </a:r>
          </a:p>
        </p:txBody>
      </p:sp>
      <p:pic>
        <p:nvPicPr>
          <p:cNvPr id="7" name="Image 6" descr="logo tempora + rennes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515" y="5930924"/>
            <a:ext cx="3795286" cy="790551"/>
          </a:xfrm>
          <a:prstGeom prst="rect">
            <a:avLst/>
          </a:prstGeom>
        </p:spPr>
      </p:pic>
      <p:sp>
        <p:nvSpPr>
          <p:cNvPr id="5" name="Rectangle 4"/>
          <p:cNvSpPr/>
          <p:nvPr/>
        </p:nvSpPr>
        <p:spPr>
          <a:xfrm>
            <a:off x="668730" y="4644634"/>
            <a:ext cx="4251284" cy="1631216"/>
          </a:xfrm>
          <a:prstGeom prst="rect">
            <a:avLst/>
          </a:prstGeom>
        </p:spPr>
        <p:txBody>
          <a:bodyPr wrap="square">
            <a:spAutoFit/>
          </a:bodyPr>
          <a:lstStyle/>
          <a:p>
            <a:r>
              <a:rPr lang="fr-FR" sz="2400" b="1" dirty="0"/>
              <a:t>Fanny </a:t>
            </a:r>
            <a:r>
              <a:rPr lang="fr-FR" sz="2400" b="1" dirty="0" smtClean="0"/>
              <a:t>BUGNON</a:t>
            </a:r>
          </a:p>
          <a:p>
            <a:pPr algn="ctr"/>
            <a:r>
              <a:rPr lang="fr-FR" sz="2400" b="1" dirty="0" smtClean="0"/>
              <a:t>Maîtresse de conférences</a:t>
            </a:r>
          </a:p>
          <a:p>
            <a:pPr algn="ctr"/>
            <a:r>
              <a:rPr lang="fr-FR" sz="2400" b="1" dirty="0" smtClean="0"/>
              <a:t>Histoire/Etudes sur le genre</a:t>
            </a:r>
          </a:p>
          <a:p>
            <a:pPr algn="ctr"/>
            <a:endParaRPr lang="fr-FR" sz="2800" b="1" dirty="0"/>
          </a:p>
        </p:txBody>
      </p:sp>
      <p:sp>
        <p:nvSpPr>
          <p:cNvPr id="3" name="ZoneTexte 2"/>
          <p:cNvSpPr txBox="1"/>
          <p:nvPr/>
        </p:nvSpPr>
        <p:spPr>
          <a:xfrm>
            <a:off x="5258680" y="5460242"/>
            <a:ext cx="3113353" cy="954107"/>
          </a:xfrm>
          <a:prstGeom prst="rect">
            <a:avLst/>
          </a:prstGeom>
          <a:noFill/>
        </p:spPr>
        <p:txBody>
          <a:bodyPr wrap="none" rtlCol="0">
            <a:spAutoFit/>
          </a:bodyPr>
          <a:lstStyle/>
          <a:p>
            <a:r>
              <a:rPr lang="fr-FR" sz="2800" b="1" dirty="0"/>
              <a:t> </a:t>
            </a:r>
            <a:r>
              <a:rPr lang="fr-FR" sz="2800" b="1" dirty="0" smtClean="0"/>
              <a:t>                            </a:t>
            </a:r>
          </a:p>
          <a:p>
            <a:endParaRPr lang="fr-FR" sz="2800" b="1" dirty="0"/>
          </a:p>
        </p:txBody>
      </p:sp>
      <p:pic>
        <p:nvPicPr>
          <p:cNvPr id="6" name="Image 5" descr="Logo Ima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4902" y="5892478"/>
            <a:ext cx="1156894" cy="761993"/>
          </a:xfrm>
          <a:prstGeom prst="rect">
            <a:avLst/>
          </a:prstGeom>
        </p:spPr>
      </p:pic>
      <p:sp>
        <p:nvSpPr>
          <p:cNvPr id="8" name="Espace réservé du numéro de diapositive 7"/>
          <p:cNvSpPr>
            <a:spLocks noGrp="1"/>
          </p:cNvSpPr>
          <p:nvPr>
            <p:ph type="sldNum" sz="quarter" idx="12"/>
          </p:nvPr>
        </p:nvSpPr>
        <p:spPr/>
        <p:txBody>
          <a:bodyPr/>
          <a:lstStyle/>
          <a:p>
            <a:fld id="{AC5B1FEA-406A-7749-A5C3-DDCB5F67A4CE}" type="slidenum">
              <a:rPr lang="en-US" smtClean="0"/>
              <a:pPr/>
              <a:t>4</a:t>
            </a:fld>
            <a:endParaRPr lang="en-US" dirty="0"/>
          </a:p>
        </p:txBody>
      </p:sp>
    </p:spTree>
    <p:extLst>
      <p:ext uri="{BB962C8B-B14F-4D97-AF65-F5344CB8AC3E}">
        <p14:creationId xmlns:p14="http://schemas.microsoft.com/office/powerpoint/2010/main" val="2730785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fontScale="90000"/>
          </a:bodyPr>
          <a:lstStyle/>
          <a:p>
            <a:r>
              <a:rPr lang="fr-FR" dirty="0" smtClean="0"/>
              <a:t>La longue marche des femmes en politique (F. Bugnon)</a:t>
            </a:r>
            <a:endParaRPr lang="fr-FR" dirty="0"/>
          </a:p>
        </p:txBody>
      </p:sp>
      <p:sp>
        <p:nvSpPr>
          <p:cNvPr id="5" name="Sous-titre 4"/>
          <p:cNvSpPr>
            <a:spLocks noGrp="1"/>
          </p:cNvSpPr>
          <p:nvPr>
            <p:ph type="subTitle" idx="1"/>
          </p:nvPr>
        </p:nvSpPr>
        <p:spPr/>
        <p:txBody>
          <a:bodyPr/>
          <a:lstStyle/>
          <a:p>
            <a:endParaRPr lang="fr-FR"/>
          </a:p>
        </p:txBody>
      </p:sp>
      <p:sp>
        <p:nvSpPr>
          <p:cNvPr id="6" name="Espace réservé pour une image  5"/>
          <p:cNvSpPr>
            <a:spLocks noGrp="1"/>
          </p:cNvSpPr>
          <p:nvPr>
            <p:ph type="pic" sz="quarter" idx="13"/>
          </p:nvPr>
        </p:nvSpPr>
        <p:spPr/>
      </p:sp>
      <p:sp>
        <p:nvSpPr>
          <p:cNvPr id="2" name="Espace réservé du numéro de diapositive 1"/>
          <p:cNvSpPr>
            <a:spLocks noGrp="1"/>
          </p:cNvSpPr>
          <p:nvPr>
            <p:ph type="sldNum" sz="quarter" idx="12"/>
          </p:nvPr>
        </p:nvSpPr>
        <p:spPr/>
        <p:txBody>
          <a:bodyPr/>
          <a:lstStyle/>
          <a:p>
            <a:fld id="{6510F6F4-39AC-784F-A8D5-EE8F264AC767}" type="slidenum">
              <a:rPr lang="en-US" smtClean="0"/>
              <a:t>5</a:t>
            </a:fld>
            <a:endParaRPr lang="en-US"/>
          </a:p>
        </p:txBody>
      </p:sp>
    </p:spTree>
    <p:extLst>
      <p:ext uri="{BB962C8B-B14F-4D97-AF65-F5344CB8AC3E}">
        <p14:creationId xmlns:p14="http://schemas.microsoft.com/office/powerpoint/2010/main" val="2918742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3037"/>
            <a:ext cx="7507055" cy="681836"/>
          </a:xfrm>
        </p:spPr>
        <p:txBody>
          <a:bodyPr>
            <a:normAutofit/>
          </a:bodyPr>
          <a:lstStyle/>
          <a:p>
            <a:pPr algn="just"/>
            <a:r>
              <a:rPr lang="fr-FR" sz="3600" dirty="0" smtClean="0">
                <a:solidFill>
                  <a:srgbClr val="FF6600"/>
                </a:solidFill>
              </a:rPr>
              <a:t>A l’échelle municipale</a:t>
            </a:r>
            <a:endParaRPr lang="fr-FR" sz="3600" dirty="0">
              <a:solidFill>
                <a:srgbClr val="FF6600"/>
              </a:solidFill>
            </a:endParaRPr>
          </a:p>
        </p:txBody>
      </p:sp>
      <p:sp>
        <p:nvSpPr>
          <p:cNvPr id="6" name="Espace réservé du contenu 5"/>
          <p:cNvSpPr>
            <a:spLocks noGrp="1"/>
          </p:cNvSpPr>
          <p:nvPr>
            <p:ph sz="half" idx="1"/>
          </p:nvPr>
        </p:nvSpPr>
        <p:spPr>
          <a:xfrm>
            <a:off x="126433" y="1175993"/>
            <a:ext cx="3698918" cy="4950170"/>
          </a:xfrm>
        </p:spPr>
        <p:txBody>
          <a:bodyPr>
            <a:noAutofit/>
          </a:bodyPr>
          <a:lstStyle/>
          <a:p>
            <a:pPr algn="just"/>
            <a:endParaRPr lang="fr-FR" sz="2000" dirty="0"/>
          </a:p>
        </p:txBody>
      </p:sp>
      <p:pic>
        <p:nvPicPr>
          <p:cNvPr id="8" name="Espace réservé du contenu 7" descr="conseilleres municipales.png"/>
          <p:cNvPicPr>
            <a:picLocks noGrp="1" noChangeAspect="1"/>
          </p:cNvPicPr>
          <p:nvPr>
            <p:ph sz="half" idx="2"/>
          </p:nvPr>
        </p:nvPicPr>
        <p:blipFill>
          <a:blip r:embed="rId3">
            <a:extLst>
              <a:ext uri="{28A0092B-C50C-407E-A947-70E740481C1C}">
                <a14:useLocalDpi xmlns:a14="http://schemas.microsoft.com/office/drawing/2010/main" val="0"/>
              </a:ext>
            </a:extLst>
          </a:blip>
          <a:srcRect t="-58653" b="-58653"/>
          <a:stretch>
            <a:fillRect/>
          </a:stretch>
        </p:blipFill>
        <p:spPr>
          <a:xfrm>
            <a:off x="457200" y="-817080"/>
            <a:ext cx="7609343" cy="8613355"/>
          </a:xfrm>
        </p:spPr>
      </p:pic>
      <p:sp>
        <p:nvSpPr>
          <p:cNvPr id="9" name="ZoneTexte 8"/>
          <p:cNvSpPr txBox="1"/>
          <p:nvPr/>
        </p:nvSpPr>
        <p:spPr>
          <a:xfrm>
            <a:off x="5024866" y="5526833"/>
            <a:ext cx="3182219" cy="369332"/>
          </a:xfrm>
          <a:prstGeom prst="rect">
            <a:avLst/>
          </a:prstGeom>
          <a:noFill/>
        </p:spPr>
        <p:txBody>
          <a:bodyPr wrap="none" rtlCol="0">
            <a:spAutoFit/>
          </a:bodyPr>
          <a:lstStyle/>
          <a:p>
            <a:r>
              <a:rPr lang="fr-FR" dirty="0" smtClean="0"/>
              <a:t>Source : </a:t>
            </a:r>
            <a:r>
              <a:rPr lang="fr-FR" dirty="0" err="1" smtClean="0"/>
              <a:t>Achin</a:t>
            </a:r>
            <a:r>
              <a:rPr lang="fr-FR" dirty="0" smtClean="0"/>
              <a:t> et </a:t>
            </a:r>
            <a:r>
              <a:rPr lang="fr-FR" dirty="0" err="1" smtClean="0"/>
              <a:t>Lévêque</a:t>
            </a:r>
            <a:r>
              <a:rPr lang="fr-FR" dirty="0" smtClean="0"/>
              <a:t>, 2006</a:t>
            </a:r>
            <a:endParaRPr lang="fr-FR" dirty="0"/>
          </a:p>
        </p:txBody>
      </p:sp>
      <p:sp>
        <p:nvSpPr>
          <p:cNvPr id="3" name="Espace réservé du numéro de diapositive 2"/>
          <p:cNvSpPr>
            <a:spLocks noGrp="1"/>
          </p:cNvSpPr>
          <p:nvPr>
            <p:ph type="sldNum" sz="quarter" idx="12"/>
          </p:nvPr>
        </p:nvSpPr>
        <p:spPr/>
        <p:txBody>
          <a:bodyPr/>
          <a:lstStyle/>
          <a:p>
            <a:fld id="{6510F6F4-39AC-784F-A8D5-EE8F264AC767}" type="slidenum">
              <a:rPr lang="en-US" smtClean="0"/>
              <a:t>6</a:t>
            </a:fld>
            <a:endParaRPr lang="en-US"/>
          </a:p>
        </p:txBody>
      </p:sp>
    </p:spTree>
    <p:extLst>
      <p:ext uri="{BB962C8B-B14F-4D97-AF65-F5344CB8AC3E}">
        <p14:creationId xmlns:p14="http://schemas.microsoft.com/office/powerpoint/2010/main" val="95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5787003" y="298397"/>
            <a:ext cx="2369717" cy="1418792"/>
          </a:xfrm>
        </p:spPr>
        <p:txBody>
          <a:bodyPr>
            <a:noAutofit/>
          </a:bodyPr>
          <a:lstStyle/>
          <a:p>
            <a:pPr algn="just"/>
            <a:r>
              <a:rPr lang="fr-FR" sz="2400" dirty="0" smtClean="0">
                <a:solidFill>
                  <a:srgbClr val="FF6600"/>
                </a:solidFill>
              </a:rPr>
              <a:t>Dans les conseils généraux et au Sénat</a:t>
            </a:r>
            <a:endParaRPr lang="fr-FR" sz="2400" dirty="0">
              <a:solidFill>
                <a:srgbClr val="FF6600"/>
              </a:solidFill>
            </a:endParaRPr>
          </a:p>
        </p:txBody>
      </p:sp>
      <p:pic>
        <p:nvPicPr>
          <p:cNvPr id="9" name="Espace réservé du contenu 8" descr="part-des-femmes-elues-dans-les-conseils-generaux.jpg"/>
          <p:cNvPicPr>
            <a:picLocks noGrp="1" noChangeAspect="1"/>
          </p:cNvPicPr>
          <p:nvPr>
            <p:ph sz="half" idx="1"/>
          </p:nvPr>
        </p:nvPicPr>
        <p:blipFill>
          <a:blip r:embed="rId3">
            <a:extLst>
              <a:ext uri="{28A0092B-C50C-407E-A947-70E740481C1C}">
                <a14:useLocalDpi xmlns:a14="http://schemas.microsoft.com/office/drawing/2010/main" val="0"/>
              </a:ext>
            </a:extLst>
          </a:blip>
          <a:srcRect t="-24712" b="-24712"/>
          <a:stretch>
            <a:fillRect/>
          </a:stretch>
        </p:blipFill>
        <p:spPr>
          <a:xfrm>
            <a:off x="-123478" y="-969858"/>
            <a:ext cx="5910481" cy="6623736"/>
          </a:xfrm>
        </p:spPr>
      </p:pic>
      <p:pic>
        <p:nvPicPr>
          <p:cNvPr id="14" name="Image 13" descr="evol-senat.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0905" y="4118849"/>
            <a:ext cx="5453095" cy="2739151"/>
          </a:xfrm>
          <a:prstGeom prst="rect">
            <a:avLst/>
          </a:prstGeom>
        </p:spPr>
      </p:pic>
      <p:sp>
        <p:nvSpPr>
          <p:cNvPr id="2" name="Espace réservé du contenu 1"/>
          <p:cNvSpPr>
            <a:spLocks noGrp="1"/>
          </p:cNvSpPr>
          <p:nvPr>
            <p:ph sz="half" idx="2"/>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6510F6F4-39AC-784F-A8D5-EE8F264AC767}" type="slidenum">
              <a:rPr lang="en-US" smtClean="0"/>
              <a:t>7</a:t>
            </a:fld>
            <a:endParaRPr lang="en-US"/>
          </a:p>
        </p:txBody>
      </p:sp>
    </p:spTree>
    <p:extLst>
      <p:ext uri="{BB962C8B-B14F-4D97-AF65-F5344CB8AC3E}">
        <p14:creationId xmlns:p14="http://schemas.microsoft.com/office/powerpoint/2010/main" val="2421976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429" y="505089"/>
            <a:ext cx="7237171" cy="434072"/>
          </a:xfrm>
        </p:spPr>
        <p:txBody>
          <a:bodyPr/>
          <a:lstStyle/>
          <a:p>
            <a:pPr algn="l"/>
            <a:r>
              <a:rPr lang="fr-FR" dirty="0" smtClean="0">
                <a:solidFill>
                  <a:srgbClr val="FF6600"/>
                </a:solidFill>
              </a:rPr>
              <a:t>Au gouvernement</a:t>
            </a:r>
            <a:endParaRPr lang="fr-FR" dirty="0">
              <a:solidFill>
                <a:srgbClr val="FF6600"/>
              </a:solidFill>
            </a:endParaRPr>
          </a:p>
        </p:txBody>
      </p:sp>
      <p:pic>
        <p:nvPicPr>
          <p:cNvPr id="7" name="Espace réservé du contenu 6" descr="mendes.jpg"/>
          <p:cNvPicPr>
            <a:picLocks noGrp="1" noChangeAspect="1"/>
          </p:cNvPicPr>
          <p:nvPr>
            <p:ph sz="half" idx="1"/>
          </p:nvPr>
        </p:nvPicPr>
        <p:blipFill>
          <a:blip r:embed="rId3">
            <a:extLst>
              <a:ext uri="{28A0092B-C50C-407E-A947-70E740481C1C}">
                <a14:useLocalDpi xmlns:a14="http://schemas.microsoft.com/office/drawing/2010/main" val="0"/>
              </a:ext>
            </a:extLst>
          </a:blip>
          <a:srcRect t="-33384" b="-33384"/>
          <a:stretch>
            <a:fillRect/>
          </a:stretch>
        </p:blipFill>
        <p:spPr>
          <a:xfrm>
            <a:off x="159324" y="722125"/>
            <a:ext cx="4038600" cy="4525963"/>
          </a:xfrm>
        </p:spPr>
      </p:pic>
      <p:pic>
        <p:nvPicPr>
          <p:cNvPr id="8" name="Espace réservé du contenu 7" descr="messmer_1972_gouv.jpg"/>
          <p:cNvPicPr>
            <a:picLocks noGrp="1" noChangeAspect="1"/>
          </p:cNvPicPr>
          <p:nvPr>
            <p:ph sz="half" idx="2"/>
          </p:nvPr>
        </p:nvPicPr>
        <p:blipFill>
          <a:blip r:embed="rId4">
            <a:extLst>
              <a:ext uri="{28A0092B-C50C-407E-A947-70E740481C1C}">
                <a14:useLocalDpi xmlns:a14="http://schemas.microsoft.com/office/drawing/2010/main" val="0"/>
              </a:ext>
            </a:extLst>
          </a:blip>
          <a:srcRect t="-69010" b="-69010"/>
          <a:stretch>
            <a:fillRect/>
          </a:stretch>
        </p:blipFill>
        <p:spPr>
          <a:xfrm>
            <a:off x="4342714" y="-237735"/>
            <a:ext cx="4801286" cy="5380687"/>
          </a:xfrm>
        </p:spPr>
      </p:pic>
      <p:pic>
        <p:nvPicPr>
          <p:cNvPr id="10" name="Image 9" descr="mauroy_1981_gouv.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8568" y="4297112"/>
            <a:ext cx="5095432" cy="2399099"/>
          </a:xfrm>
          <a:prstGeom prst="rect">
            <a:avLst/>
          </a:prstGeom>
        </p:spPr>
      </p:pic>
      <p:sp>
        <p:nvSpPr>
          <p:cNvPr id="11" name="ZoneTexte 10"/>
          <p:cNvSpPr txBox="1"/>
          <p:nvPr/>
        </p:nvSpPr>
        <p:spPr>
          <a:xfrm>
            <a:off x="147240" y="4515814"/>
            <a:ext cx="3901328" cy="338554"/>
          </a:xfrm>
          <a:prstGeom prst="rect">
            <a:avLst/>
          </a:prstGeom>
          <a:noFill/>
        </p:spPr>
        <p:txBody>
          <a:bodyPr wrap="none" rtlCol="0">
            <a:spAutoFit/>
          </a:bodyPr>
          <a:lstStyle/>
          <a:p>
            <a:r>
              <a:rPr lang="fr-FR" sz="1600" dirty="0" smtClean="0"/>
              <a:t>Gouvernement Mendès-France, 1954 </a:t>
            </a:r>
            <a:endParaRPr lang="fr-FR" sz="1600" dirty="0"/>
          </a:p>
        </p:txBody>
      </p:sp>
      <p:sp>
        <p:nvSpPr>
          <p:cNvPr id="12" name="ZoneTexte 11"/>
          <p:cNvSpPr txBox="1"/>
          <p:nvPr/>
        </p:nvSpPr>
        <p:spPr>
          <a:xfrm>
            <a:off x="5079564" y="3716138"/>
            <a:ext cx="3187191" cy="338554"/>
          </a:xfrm>
          <a:prstGeom prst="rect">
            <a:avLst/>
          </a:prstGeom>
          <a:noFill/>
        </p:spPr>
        <p:txBody>
          <a:bodyPr wrap="none" rtlCol="0">
            <a:spAutoFit/>
          </a:bodyPr>
          <a:lstStyle/>
          <a:p>
            <a:r>
              <a:rPr lang="fr-FR" sz="1600" dirty="0" smtClean="0"/>
              <a:t>Gouvernement Messmer, 1972</a:t>
            </a:r>
            <a:endParaRPr lang="fr-FR" sz="1600" dirty="0"/>
          </a:p>
        </p:txBody>
      </p:sp>
      <p:sp>
        <p:nvSpPr>
          <p:cNvPr id="13" name="ZoneTexte 12"/>
          <p:cNvSpPr txBox="1"/>
          <p:nvPr/>
        </p:nvSpPr>
        <p:spPr>
          <a:xfrm>
            <a:off x="1066081" y="6196766"/>
            <a:ext cx="3098725" cy="338554"/>
          </a:xfrm>
          <a:prstGeom prst="rect">
            <a:avLst/>
          </a:prstGeom>
          <a:noFill/>
        </p:spPr>
        <p:txBody>
          <a:bodyPr wrap="none" rtlCol="0">
            <a:spAutoFit/>
          </a:bodyPr>
          <a:lstStyle/>
          <a:p>
            <a:r>
              <a:rPr lang="fr-FR" sz="1600" dirty="0" smtClean="0"/>
              <a:t>Gouvernement Mauroy, 1981</a:t>
            </a:r>
            <a:endParaRPr lang="fr-FR" sz="1600" dirty="0"/>
          </a:p>
        </p:txBody>
      </p:sp>
      <p:sp>
        <p:nvSpPr>
          <p:cNvPr id="3" name="Espace réservé du numéro de diapositive 2"/>
          <p:cNvSpPr>
            <a:spLocks noGrp="1"/>
          </p:cNvSpPr>
          <p:nvPr>
            <p:ph type="sldNum" sz="quarter" idx="12"/>
          </p:nvPr>
        </p:nvSpPr>
        <p:spPr/>
        <p:txBody>
          <a:bodyPr/>
          <a:lstStyle/>
          <a:p>
            <a:fld id="{6510F6F4-39AC-784F-A8D5-EE8F264AC767}" type="slidenum">
              <a:rPr lang="en-US" smtClean="0"/>
              <a:t>8</a:t>
            </a:fld>
            <a:endParaRPr lang="en-US"/>
          </a:p>
        </p:txBody>
      </p:sp>
    </p:spTree>
    <p:extLst>
      <p:ext uri="{BB962C8B-B14F-4D97-AF65-F5344CB8AC3E}">
        <p14:creationId xmlns:p14="http://schemas.microsoft.com/office/powerpoint/2010/main" val="2207432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57199" y="274638"/>
            <a:ext cx="8229601" cy="446638"/>
          </a:xfrm>
        </p:spPr>
        <p:txBody>
          <a:bodyPr>
            <a:normAutofit fontScale="90000"/>
          </a:bodyPr>
          <a:lstStyle/>
          <a:p>
            <a:pPr algn="l"/>
            <a:r>
              <a:rPr lang="fr-FR" sz="3200" dirty="0" smtClean="0">
                <a:solidFill>
                  <a:schemeClr val="accent3"/>
                </a:solidFill>
              </a:rPr>
              <a:t>A l’Assemblée nationale</a:t>
            </a:r>
            <a:endParaRPr lang="fr-FR" sz="3200" dirty="0">
              <a:solidFill>
                <a:schemeClr val="accent3"/>
              </a:solidFill>
            </a:endParaRPr>
          </a:p>
        </p:txBody>
      </p:sp>
      <p:pic>
        <p:nvPicPr>
          <p:cNvPr id="5" name="Espace réservé du contenu 4" descr="Capture d’écran 2017-09-11 à 17.18.47.png"/>
          <p:cNvPicPr>
            <a:picLocks noGrp="1" noChangeAspect="1"/>
          </p:cNvPicPr>
          <p:nvPr>
            <p:ph idx="1"/>
          </p:nvPr>
        </p:nvPicPr>
        <p:blipFill>
          <a:blip r:embed="rId3">
            <a:extLst>
              <a:ext uri="{28A0092B-C50C-407E-A947-70E740481C1C}">
                <a14:useLocalDpi xmlns:a14="http://schemas.microsoft.com/office/drawing/2010/main" val="0"/>
              </a:ext>
            </a:extLst>
          </a:blip>
          <a:srcRect l="-37469" r="-37469"/>
          <a:stretch>
            <a:fillRect/>
          </a:stretch>
        </p:blipFill>
        <p:spPr>
          <a:xfrm>
            <a:off x="-957483" y="831036"/>
            <a:ext cx="9928150" cy="5460100"/>
          </a:xfrm>
        </p:spPr>
      </p:pic>
      <p:sp>
        <p:nvSpPr>
          <p:cNvPr id="6" name="ZoneTexte 5"/>
          <p:cNvSpPr txBox="1"/>
          <p:nvPr/>
        </p:nvSpPr>
        <p:spPr>
          <a:xfrm>
            <a:off x="4711934" y="6291136"/>
            <a:ext cx="3544560" cy="369332"/>
          </a:xfrm>
          <a:prstGeom prst="rect">
            <a:avLst/>
          </a:prstGeom>
          <a:noFill/>
        </p:spPr>
        <p:txBody>
          <a:bodyPr wrap="none" rtlCol="0">
            <a:spAutoFit/>
          </a:bodyPr>
          <a:lstStyle/>
          <a:p>
            <a:r>
              <a:rPr lang="fr-FR" dirty="0" smtClean="0"/>
              <a:t>Source : Observatoire des inégalités</a:t>
            </a:r>
            <a:endParaRPr lang="fr-FR" dirty="0"/>
          </a:p>
        </p:txBody>
      </p:sp>
      <p:sp>
        <p:nvSpPr>
          <p:cNvPr id="2" name="Espace réservé du numéro de diapositive 1"/>
          <p:cNvSpPr>
            <a:spLocks noGrp="1"/>
          </p:cNvSpPr>
          <p:nvPr>
            <p:ph type="sldNum" sz="quarter" idx="12"/>
          </p:nvPr>
        </p:nvSpPr>
        <p:spPr/>
        <p:txBody>
          <a:bodyPr/>
          <a:lstStyle/>
          <a:p>
            <a:fld id="{6510F6F4-39AC-784F-A8D5-EE8F264AC767}" type="slidenum">
              <a:rPr lang="en-US" smtClean="0"/>
              <a:t>9</a:t>
            </a:fld>
            <a:endParaRPr lang="en-US"/>
          </a:p>
        </p:txBody>
      </p:sp>
    </p:spTree>
    <p:extLst>
      <p:ext uri="{BB962C8B-B14F-4D97-AF65-F5344CB8AC3E}">
        <p14:creationId xmlns:p14="http://schemas.microsoft.com/office/powerpoint/2010/main" val="1476416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9055</TotalTime>
  <Words>3489</Words>
  <Application>Microsoft Office PowerPoint</Application>
  <PresentationFormat>Affichage à l'écran (4:3)</PresentationFormat>
  <Paragraphs>346</Paragraphs>
  <Slides>38</Slides>
  <Notes>19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38</vt:i4>
      </vt:variant>
    </vt:vector>
  </HeadingPairs>
  <TitlesOfParts>
    <vt:vector size="45" baseType="lpstr">
      <vt:lpstr>Arial</vt:lpstr>
      <vt:lpstr>Calibri</vt:lpstr>
      <vt:lpstr>Century Gothic</vt:lpstr>
      <vt:lpstr>Courier New</vt:lpstr>
      <vt:lpstr>Wingdings</vt:lpstr>
      <vt:lpstr>Wingdings 2</vt:lpstr>
      <vt:lpstr>Plaza</vt:lpstr>
      <vt:lpstr>Femmes et hommes S’engager dans la vie publique de demain </vt:lpstr>
      <vt:lpstr>Présentation PowerPoint</vt:lpstr>
      <vt:lpstr>Présentation PowerPoint</vt:lpstr>
      <vt:lpstr>Quelle égalité femmes/hommes chez les élus bretons ?</vt:lpstr>
      <vt:lpstr>La longue marche des femmes en politique (F. Bugnon)</vt:lpstr>
      <vt:lpstr>A l’échelle municipale</vt:lpstr>
      <vt:lpstr>Dans les conseils généraux et au Sénat</vt:lpstr>
      <vt:lpstr>Au gouvernement</vt:lpstr>
      <vt:lpstr>A l’Assemblée nationale</vt:lpstr>
      <vt:lpstr> La mise à l’agenda de la parité</vt:lpstr>
      <vt:lpstr>  La parité : cadre constitutionnel  et prolongements législatifs (E. GUISELIN)</vt:lpstr>
      <vt:lpstr>Prolégomènes législatifs et constitutionnels (1)</vt:lpstr>
      <vt:lpstr>Prolégomènes législatifs et constitutionnels (2)</vt:lpstr>
      <vt:lpstr>Prolégomènes législatifs et constitutionnels (3)</vt:lpstr>
      <vt:lpstr>Points abordés </vt:lpstr>
      <vt:lpstr>1° Le scrutin de liste, principal levier de la parité (1)</vt:lpstr>
      <vt:lpstr>1° Le scrutin de liste, principal levier de la parité (2)</vt:lpstr>
      <vt:lpstr>1° Le scrutin de liste, principal levier de la parité (3)</vt:lpstr>
      <vt:lpstr>2° Les autres leviers mobilisés pour répondre à l’objectif d’égal accès (1)</vt:lpstr>
      <vt:lpstr>2° Les autres leviers mobilisés pour répondre à l’objectif d’égal accès (2)</vt:lpstr>
      <vt:lpstr>3° Le scrutin uninominal majoritaire, 1ère limite de l’horizon paritaire (1)</vt:lpstr>
      <vt:lpstr>3° Le scrutin uninominal majoritaire, 1ère limite de l’horizon paritaire (2)</vt:lpstr>
      <vt:lpstr>4° L’extension du champ paritaire, source d’une proximité parfois malmenée (1)</vt:lpstr>
      <vt:lpstr>4° L’extension du champ paritaire, source d’une proximité parfois malmenée (2)</vt:lpstr>
      <vt:lpstr>Paroles d’élues et préconisation  (F. Bugnon)</vt:lpstr>
      <vt:lpstr>Evolution de la part des femmes parmi les élus locaux et nationaux </vt:lpstr>
      <vt:lpstr>Présentation PowerPoint</vt:lpstr>
      <vt:lpstr>Présentation PowerPoint</vt:lpstr>
      <vt:lpstr>Une recherche action en trois étapes </vt:lpstr>
      <vt:lpstr>Le partage du pouvoir dans l’exécutif </vt:lpstr>
      <vt:lpstr>Carrière ou politique : faut-il choisir ?</vt:lpstr>
      <vt:lpstr>La triple journée des élues </vt:lpstr>
      <vt:lpstr>L’exposition à des comportements sexistes</vt:lpstr>
      <vt:lpstr>Responsabiliser les organisations d’élus</vt:lpstr>
      <vt:lpstr>L’importance des collectifs de femmes élues</vt:lpstr>
      <vt:lpstr>Le point de vue des femmes maires</vt:lpstr>
      <vt:lpstr>Pour conclure</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Etudes sur le genre</dc:title>
  <dc:creator>Expert1</dc:creator>
  <cp:lastModifiedBy>Paviot</cp:lastModifiedBy>
  <cp:revision>191</cp:revision>
  <cp:lastPrinted>2019-12-02T21:28:56Z</cp:lastPrinted>
  <dcterms:created xsi:type="dcterms:W3CDTF">2017-03-22T11:10:33Z</dcterms:created>
  <dcterms:modified xsi:type="dcterms:W3CDTF">2019-12-09T13:15:27Z</dcterms:modified>
</cp:coreProperties>
</file>