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28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6" r:id="rId11"/>
    <p:sldId id="295" r:id="rId12"/>
    <p:sldId id="294" r:id="rId13"/>
    <p:sldId id="260" r:id="rId1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A9B"/>
    <a:srgbClr val="841125"/>
    <a:srgbClr val="70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6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0A4204-E75E-47BE-A8A7-53CEB125DDCF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68E4F2-0421-40FA-8172-A8022DE010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8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F86D2F-D408-40D9-8D29-485CBA4DEA1A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1B058D-83F9-48C6-B80E-62ECDD439E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B5DF7-9A9A-4A50-ACBF-3D97F070BAB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10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C2978-B0B4-4359-B44E-8A6B99F9968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2474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0"/>
          <a:stretch>
            <a:fillRect/>
          </a:stretch>
        </p:blipFill>
        <p:spPr bwMode="auto">
          <a:xfrm>
            <a:off x="0" y="0"/>
            <a:ext cx="9144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6000" y="3240000"/>
            <a:ext cx="5940000" cy="1368000"/>
          </a:xfrm>
        </p:spPr>
        <p:txBody>
          <a:bodyPr lIns="0" tIns="0" rIns="0" bIns="0" anchor="t">
            <a:norm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/>
          <a:stretch/>
        </p:blipFill>
        <p:spPr bwMode="auto">
          <a:xfrm>
            <a:off x="0" y="0"/>
            <a:ext cx="202069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e 48"/>
          <p:cNvGrpSpPr/>
          <p:nvPr userDrawn="1"/>
        </p:nvGrpSpPr>
        <p:grpSpPr>
          <a:xfrm>
            <a:off x="107504" y="5972175"/>
            <a:ext cx="8928993" cy="822009"/>
            <a:chOff x="107504" y="5972175"/>
            <a:chExt cx="8928993" cy="822009"/>
          </a:xfrm>
        </p:grpSpPr>
        <p:pic>
          <p:nvPicPr>
            <p:cNvPr id="50" name="Picture 2" descr="V:\Communication\6_FondsIconographique\3_BibVisuel\10_AutresLogos\grand logo Aric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96" y="5972175"/>
              <a:ext cx="786518" cy="78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180205"/>
              <a:ext cx="902843" cy="47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Imag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237" y="6144888"/>
              <a:ext cx="443267" cy="54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Image 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704" y="6222739"/>
              <a:ext cx="648614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208" y="6120934"/>
              <a:ext cx="450347" cy="48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1" y="6157721"/>
              <a:ext cx="504056" cy="4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" descr="V:\Communication\6_FondsIconographique\3_BibVisuel\10_AutresLogos\logoADSM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858" y="6073642"/>
              <a:ext cx="679548" cy="583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V:\Communication\6_FondsIconographique\3_BibVisuel\10_AutresLogos\22COTESDARMOR_V2_AMF.jp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925" y="6154201"/>
              <a:ext cx="762887" cy="39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8" descr="V:\Communication\6_FondsIconographique\3_BibVisuel\10_AutresLogos\ADGCF bretagne ok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702" y="6036008"/>
              <a:ext cx="543266" cy="63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Imag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394" y="6092673"/>
              <a:ext cx="580641" cy="701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074099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11560" y="6035471"/>
            <a:ext cx="7129463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6000" y="3240000"/>
            <a:ext cx="5940000" cy="1368000"/>
          </a:xfrm>
        </p:spPr>
        <p:txBody>
          <a:bodyPr lIns="0" tIns="0" rIns="0" bIns="0" anchor="t">
            <a:norm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/>
          <a:stretch/>
        </p:blipFill>
        <p:spPr bwMode="auto">
          <a:xfrm>
            <a:off x="0" y="0"/>
            <a:ext cx="202069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 userDrawn="1"/>
        </p:nvGrpSpPr>
        <p:grpSpPr>
          <a:xfrm>
            <a:off x="107504" y="5972175"/>
            <a:ext cx="8928993" cy="822009"/>
            <a:chOff x="107504" y="5972175"/>
            <a:chExt cx="8928993" cy="822009"/>
          </a:xfrm>
        </p:grpSpPr>
        <p:pic>
          <p:nvPicPr>
            <p:cNvPr id="27" name="Picture 2" descr="V:\Communication\6_FondsIconographique\3_BibVisuel\10_AutresLogos\grand logo Aric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96" y="5972175"/>
              <a:ext cx="786518" cy="78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180205"/>
              <a:ext cx="902843" cy="47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237" y="6144888"/>
              <a:ext cx="443267" cy="54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704" y="6222739"/>
              <a:ext cx="648614" cy="28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208" y="6120934"/>
              <a:ext cx="450347" cy="48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1" y="6157721"/>
              <a:ext cx="504056" cy="4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 descr="V:\Communication\6_FondsIconographique\3_BibVisuel\10_AutresLogos\logoADSM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858" y="6073642"/>
              <a:ext cx="679548" cy="583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V:\Communication\6_FondsIconographique\3_BibVisuel\10_AutresLogos\22COTESDARMOR_V2_AMF.jp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925" y="6154201"/>
              <a:ext cx="762887" cy="39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V:\Communication\6_FondsIconographique\3_BibVisuel\10_AutresLogos\ADGCF bretagne ok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702" y="6036008"/>
              <a:ext cx="543266" cy="63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 35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394" y="6092673"/>
              <a:ext cx="580641" cy="701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67114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55" y="429647"/>
            <a:ext cx="829326" cy="8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318" y="6165850"/>
            <a:ext cx="7849395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763200"/>
            <a:ext cx="6984776" cy="504000"/>
          </a:xfrm>
        </p:spPr>
        <p:txBody>
          <a:bodyPr lIns="0" tIns="0" rIns="0" bIns="0"/>
          <a:lstStyle>
            <a:lvl1pPr algn="l">
              <a:defRPr sz="3200" b="1">
                <a:solidFill>
                  <a:srgbClr val="357A9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4000" y="1439999"/>
            <a:ext cx="7020000" cy="4680000"/>
          </a:xfr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latin typeface="Calibri" pitchFamily="34" charset="0"/>
                <a:cs typeface="Calibri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pic>
        <p:nvPicPr>
          <p:cNvPr id="34" name="Picture 2" descr="V:\Communication\6_FondsIconographique\3_BibVisuel\10_AutresLogos\grand logo Ari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32" y="6179649"/>
            <a:ext cx="578170" cy="5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971600" y="6227371"/>
            <a:ext cx="8064896" cy="566813"/>
            <a:chOff x="971600" y="6227371"/>
            <a:chExt cx="8064896" cy="566813"/>
          </a:xfrm>
        </p:grpSpPr>
        <p:sp>
          <p:nvSpPr>
            <p:cNvPr id="4" name="Rectangle 3"/>
            <p:cNvSpPr/>
            <p:nvPr/>
          </p:nvSpPr>
          <p:spPr>
            <a:xfrm>
              <a:off x="7667141" y="6343650"/>
              <a:ext cx="7207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6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335173"/>
              <a:ext cx="695850" cy="35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197" y="6308770"/>
              <a:ext cx="400370" cy="40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549" y="6366971"/>
              <a:ext cx="585845" cy="21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834" y="6290223"/>
              <a:ext cx="406765" cy="365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616" y="6318364"/>
              <a:ext cx="356880" cy="31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 descr="V:\Communication\6_FondsIconographique\3_BibVisuel\10_AutresLogos\logoADSM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697" y="6255506"/>
              <a:ext cx="522188" cy="43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V:\Communication\6_FondsIconographique\3_BibVisuel\10_AutresLogos\22COTESDARMOR_V2_AMF.jp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511" y="6315732"/>
              <a:ext cx="689059" cy="29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V:\Communication\6_FondsIconographique\3_BibVisuel\10_AutresLogos\ADGCF bretagne ok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317" y="6227371"/>
              <a:ext cx="365633" cy="473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314" y="6269734"/>
              <a:ext cx="524450" cy="524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46490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2088" y="6343650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16013" y="6165850"/>
            <a:ext cx="76327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55" y="429647"/>
            <a:ext cx="829326" cy="8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999" y="1196975"/>
            <a:ext cx="7128813" cy="4923024"/>
          </a:xfrm>
          <a:solidFill>
            <a:srgbClr val="357A9B"/>
          </a:solidFill>
        </p:spPr>
        <p:txBody>
          <a:bodyPr lIns="0" tIns="0" rIns="0" bIns="0"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35" name="Groupe 34"/>
          <p:cNvGrpSpPr/>
          <p:nvPr userDrawn="1"/>
        </p:nvGrpSpPr>
        <p:grpSpPr>
          <a:xfrm>
            <a:off x="971600" y="6179649"/>
            <a:ext cx="8064896" cy="614535"/>
            <a:chOff x="971600" y="6179649"/>
            <a:chExt cx="8064896" cy="614535"/>
          </a:xfrm>
        </p:grpSpPr>
        <p:pic>
          <p:nvPicPr>
            <p:cNvPr id="36" name="Picture 2" descr="V:\Communication\6_FondsIconographique\3_BibVisuel\10_AutresLogos\grand logo Aric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632" y="6179649"/>
              <a:ext cx="578170" cy="586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e 36"/>
            <p:cNvGrpSpPr/>
            <p:nvPr userDrawn="1"/>
          </p:nvGrpSpPr>
          <p:grpSpPr>
            <a:xfrm>
              <a:off x="971600" y="6227371"/>
              <a:ext cx="8064896" cy="566813"/>
              <a:chOff x="971600" y="6227371"/>
              <a:chExt cx="8064896" cy="56681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667141" y="6343650"/>
                <a:ext cx="720725" cy="215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39" name="Imag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335173"/>
                <a:ext cx="695850" cy="35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Image 3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197" y="6308770"/>
                <a:ext cx="400370" cy="40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Image 4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9549" y="6366971"/>
                <a:ext cx="585845" cy="21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Image 5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9834" y="6290223"/>
                <a:ext cx="406765" cy="365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Image 6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9616" y="6318364"/>
                <a:ext cx="356880" cy="310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3" descr="V:\Communication\6_FondsIconographique\3_BibVisuel\10_AutresLogos\logoADSM.jp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697" y="6255506"/>
                <a:ext cx="522188" cy="436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7" descr="V:\Communication\6_FondsIconographique\3_BibVisuel\10_AutresLogos\22COTESDARMOR_V2_AMF.jpg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7511" y="6315732"/>
                <a:ext cx="689059" cy="297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V:\Communication\6_FondsIconographique\3_BibVisuel\10_AutresLogos\ADGCF bretagne ok.png"/>
              <p:cNvPicPr>
                <a:picLocks noChangeAspect="1" noChangeArrowheads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8317" y="6227371"/>
                <a:ext cx="365633" cy="473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Image 46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1314" y="6269734"/>
                <a:ext cx="524450" cy="524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438138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300788" y="4103688"/>
            <a:ext cx="2374900" cy="5699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3400" b="1" smtClean="0">
                <a:solidFill>
                  <a:srgbClr val="707172"/>
                </a:solidFill>
                <a:latin typeface="Calibri" pitchFamily="34" charset="0"/>
              </a:rPr>
              <a:t>collectivités</a:t>
            </a:r>
          </a:p>
        </p:txBody>
      </p:sp>
    </p:spTree>
    <p:extLst>
      <p:ext uri="{BB962C8B-B14F-4D97-AF65-F5344CB8AC3E}">
        <p14:creationId xmlns:p14="http://schemas.microsoft.com/office/powerpoint/2010/main" val="2728514994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150EA-90CA-4D57-9495-28FC5499DB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</p:sldLayoutIdLst>
  <p:transition advClick="0" advTm="1000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ctrTitle"/>
          </p:nvPr>
        </p:nvSpPr>
        <p:spPr>
          <a:xfrm>
            <a:off x="2195513" y="3284538"/>
            <a:ext cx="6840537" cy="1873250"/>
          </a:xfrm>
        </p:spPr>
        <p:txBody>
          <a:bodyPr/>
          <a:lstStyle/>
          <a:p>
            <a:r>
              <a:rPr lang="fr-FR" sz="3200" dirty="0"/>
              <a:t>RELATIONS CADRES COMMUNAUTAIRES/DGS ET SECRETAIRES DE MAIRIE</a:t>
            </a:r>
            <a:endParaRPr lang="fr-FR" altLang="fr-FR" sz="3200" dirty="0" smtClean="0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4"/>
          <p:cNvSpPr>
            <a:spLocks noGrp="1"/>
          </p:cNvSpPr>
          <p:nvPr>
            <p:ph idx="1"/>
          </p:nvPr>
        </p:nvSpPr>
        <p:spPr>
          <a:xfrm>
            <a:off x="1403350" y="1196975"/>
            <a:ext cx="7129463" cy="4922838"/>
          </a:xfrm>
        </p:spPr>
        <p:txBody>
          <a:bodyPr/>
          <a:lstStyle/>
          <a:p>
            <a:r>
              <a:rPr lang="fr-FR" dirty="0"/>
              <a:t>Pour élargir la réflexion au-delà du </a:t>
            </a:r>
            <a:r>
              <a:rPr lang="fr-FR" dirty="0" smtClean="0"/>
              <a:t>22</a:t>
            </a:r>
          </a:p>
          <a:p>
            <a:r>
              <a:rPr lang="fr-FR" altLang="fr-FR" sz="2800" i="1" dirty="0" smtClean="0">
                <a:ea typeface="Calibri" pitchFamily="34" charset="0"/>
              </a:rPr>
              <a:t>(Bases ADGCF)</a:t>
            </a:r>
          </a:p>
        </p:txBody>
      </p:sp>
    </p:spTree>
    <p:extLst>
      <p:ext uri="{BB962C8B-B14F-4D97-AF65-F5344CB8AC3E}">
        <p14:creationId xmlns:p14="http://schemas.microsoft.com/office/powerpoint/2010/main" val="208846739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719975"/>
            <a:ext cx="6984776" cy="504000"/>
          </a:xfrm>
        </p:spPr>
        <p:txBody>
          <a:bodyPr/>
          <a:lstStyle/>
          <a:p>
            <a:r>
              <a:rPr lang="fr-FR" dirty="0"/>
              <a:t>Aujourd’hui, une logique de </a:t>
            </a:r>
            <a:r>
              <a:rPr lang="fr-FR" dirty="0" smtClean="0"/>
              <a:t>co-production de service public local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45840" y="2060848"/>
            <a:ext cx="8388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Montée en puissance des EPCI sur les compétences </a:t>
            </a:r>
            <a:r>
              <a:rPr lang="fr-FR" sz="2800" dirty="0" smtClean="0"/>
              <a:t>de proximité           Modification </a:t>
            </a:r>
            <a:r>
              <a:rPr lang="fr-FR" sz="2800" dirty="0"/>
              <a:t>des  relations des dirigeants territoriaux au sein </a:t>
            </a:r>
            <a:r>
              <a:rPr lang="fr-FR" sz="2800" dirty="0" smtClean="0"/>
              <a:t>du bloc </a:t>
            </a:r>
            <a:r>
              <a:rPr lang="fr-FR" sz="2800" dirty="0"/>
              <a:t>local.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Se mettre en </a:t>
            </a:r>
            <a:r>
              <a:rPr lang="fr-FR" sz="2800" dirty="0"/>
              <a:t>capacité de </a:t>
            </a:r>
            <a:r>
              <a:rPr lang="fr-FR" sz="2800" dirty="0" smtClean="0"/>
              <a:t>développer des </a:t>
            </a:r>
            <a:r>
              <a:rPr lang="fr-FR" sz="2800" dirty="0"/>
              <a:t>outils de gestion et de pilotage communs </a:t>
            </a:r>
            <a:r>
              <a:rPr lang="fr-FR" sz="2800" dirty="0" smtClean="0"/>
              <a:t>pour </a:t>
            </a:r>
            <a:r>
              <a:rPr lang="fr-FR" sz="2800" dirty="0"/>
              <a:t>améliorer les services publics mis à la  disposition d’un citoyen-usager toujours plus exigeant</a:t>
            </a:r>
            <a:r>
              <a:rPr lang="fr-FR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5436096" y="2564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689517"/>
      </p:ext>
    </p:extLst>
  </p:cSld>
  <p:clrMapOvr>
    <a:masterClrMapping/>
  </p:clrMapOvr>
  <p:transition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984776" cy="504000"/>
          </a:xfrm>
        </p:spPr>
        <p:txBody>
          <a:bodyPr/>
          <a:lstStyle/>
          <a:p>
            <a:r>
              <a:rPr lang="fr-FR" dirty="0"/>
              <a:t>une logique de co-production </a:t>
            </a:r>
            <a:r>
              <a:rPr lang="fr-FR" dirty="0" smtClean="0"/>
              <a:t>entre collègues du bloc local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12776"/>
            <a:ext cx="8640960" cy="4680000"/>
          </a:xfrm>
        </p:spPr>
        <p:txBody>
          <a:bodyPr/>
          <a:lstStyle/>
          <a:p>
            <a:r>
              <a:rPr lang="fr-FR" sz="2800" b="0" dirty="0"/>
              <a:t>Pas de lien hiérarchique entre le DGS du groupement et les DGS de ses communes membres </a:t>
            </a:r>
            <a:endParaRPr lang="fr-FR" sz="2800" b="0" dirty="0" smtClean="0"/>
          </a:p>
          <a:p>
            <a:endParaRPr lang="fr-FR" sz="800" b="0" dirty="0"/>
          </a:p>
          <a:p>
            <a:r>
              <a:rPr lang="fr-FR" sz="2800" b="0" dirty="0"/>
              <a:t>D’«intercesseurs» entre les communes et leurs maires , les DGS d’intercommunalités </a:t>
            </a:r>
            <a:r>
              <a:rPr lang="fr-FR" sz="2800" b="0" dirty="0" smtClean="0"/>
              <a:t>deviennent les « </a:t>
            </a:r>
            <a:r>
              <a:rPr lang="fr-FR" sz="2800" b="0" dirty="0" err="1" smtClean="0"/>
              <a:t>assembliers</a:t>
            </a:r>
            <a:r>
              <a:rPr lang="fr-FR" sz="2800" b="0" dirty="0" smtClean="0"/>
              <a:t>» de </a:t>
            </a:r>
            <a:r>
              <a:rPr lang="fr-FR" sz="2800" b="0" dirty="0"/>
              <a:t>l’intervention publique. </a:t>
            </a:r>
            <a:endParaRPr lang="fr-FR" sz="2800" b="0" dirty="0" smtClean="0"/>
          </a:p>
          <a:p>
            <a:endParaRPr lang="fr-FR" sz="800" b="0" dirty="0"/>
          </a:p>
          <a:p>
            <a:r>
              <a:rPr lang="fr-FR" sz="2800" b="0" dirty="0" smtClean="0"/>
              <a:t>Nécessité de sécuriser la dynamique de </a:t>
            </a:r>
            <a:r>
              <a:rPr lang="fr-FR" sz="2800" b="0" dirty="0" err="1" smtClean="0"/>
              <a:t>co</a:t>
            </a:r>
            <a:r>
              <a:rPr lang="fr-FR" sz="2800" b="0" dirty="0" smtClean="0"/>
              <a:t>-construction par la soumission d’une feuille de route aux élus</a:t>
            </a:r>
          </a:p>
          <a:p>
            <a:endParaRPr lang="fr-FR" sz="800" b="0" dirty="0"/>
          </a:p>
          <a:p>
            <a:r>
              <a:rPr lang="fr-FR" sz="2800" b="0" dirty="0" smtClean="0"/>
              <a:t>Se placer dans une logique de territoire : le projet de territoire, relais fédérateur ?</a:t>
            </a:r>
            <a:endParaRPr lang="fr-FR" sz="2800" b="0" dirty="0"/>
          </a:p>
        </p:txBody>
      </p:sp>
    </p:spTree>
    <p:extLst>
      <p:ext uri="{BB962C8B-B14F-4D97-AF65-F5344CB8AC3E}">
        <p14:creationId xmlns:p14="http://schemas.microsoft.com/office/powerpoint/2010/main" val="4055674268"/>
      </p:ext>
    </p:extLst>
  </p:cSld>
  <p:clrMapOvr>
    <a:masterClrMapping/>
  </p:clrMapOvr>
  <p:transition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4"/>
          <p:cNvSpPr>
            <a:spLocks noGrp="1"/>
          </p:cNvSpPr>
          <p:nvPr>
            <p:ph idx="1"/>
          </p:nvPr>
        </p:nvSpPr>
        <p:spPr>
          <a:xfrm>
            <a:off x="1403350" y="1196975"/>
            <a:ext cx="7129463" cy="4922838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ea typeface="Calibri" pitchFamily="34" charset="0"/>
              </a:rPr>
              <a:t>Les pratiques en Côtes d’Armor</a:t>
            </a:r>
          </a:p>
          <a:p>
            <a:pPr eaLnBrk="1" hangingPunct="1"/>
            <a:r>
              <a:rPr lang="fr-FR" altLang="fr-FR" sz="2400" i="1" dirty="0" smtClean="0">
                <a:ea typeface="Calibri" pitchFamily="34" charset="0"/>
              </a:rPr>
              <a:t>(Enquête auprès des DGS EPCI 22 / novembre 2019)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561138" cy="503237"/>
          </a:xfrm>
        </p:spPr>
        <p:txBody>
          <a:bodyPr/>
          <a:lstStyle/>
          <a:p>
            <a:r>
              <a:rPr lang="fr-FR" dirty="0" smtClean="0"/>
              <a:t>AVEZ-VOUS </a:t>
            </a:r>
            <a:r>
              <a:rPr lang="fr-FR" dirty="0"/>
              <a:t>DES REUNIONS REGULIERES AVEC LES SECRETAIRES DE MAIRIE ?</a:t>
            </a:r>
            <a:r>
              <a:rPr lang="fr-FR" altLang="fr-FR" dirty="0">
                <a:ea typeface="Calibri" pitchFamily="34" charset="0"/>
              </a:rPr>
              <a:t> </a:t>
            </a:r>
            <a:endParaRPr lang="fr-FR" altLang="fr-FR" dirty="0" smtClean="0"/>
          </a:p>
        </p:txBody>
      </p:sp>
      <p:sp>
        <p:nvSpPr>
          <p:cNvPr id="9219" name="Espace réservé du contenu 1"/>
          <p:cNvSpPr>
            <a:spLocks noGrp="1"/>
          </p:cNvSpPr>
          <p:nvPr>
            <p:ph idx="1"/>
          </p:nvPr>
        </p:nvSpPr>
        <p:spPr>
          <a:xfrm>
            <a:off x="1403350" y="1988839"/>
            <a:ext cx="7019925" cy="4130973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dirty="0" smtClean="0"/>
              <a:t>Oui</a:t>
            </a:r>
            <a:endParaRPr lang="fr-FR" sz="3200" b="0" dirty="0" smtClean="0"/>
          </a:p>
          <a:p>
            <a:pPr marL="0" indent="0">
              <a:buNone/>
            </a:pPr>
            <a:endParaRPr lang="fr-FR" sz="18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0" dirty="0" smtClean="0"/>
              <a:t>	</a:t>
            </a:r>
            <a:r>
              <a:rPr lang="fr-FR" sz="2800" b="0" dirty="0" smtClean="0"/>
              <a:t>entre </a:t>
            </a:r>
            <a:r>
              <a:rPr lang="fr-FR" sz="2800" b="0" dirty="0"/>
              <a:t>3 et  8 fois par </a:t>
            </a:r>
            <a:r>
              <a:rPr lang="fr-FR" sz="2800" b="0" dirty="0" smtClean="0"/>
              <a:t>an</a:t>
            </a:r>
            <a:endParaRPr lang="fr-FR" sz="28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0" dirty="0" smtClean="0"/>
              <a:t>	2 </a:t>
            </a:r>
            <a:r>
              <a:rPr lang="fr-FR" sz="2800" b="0" dirty="0"/>
              <a:t>à 3 heures (parfois avec </a:t>
            </a:r>
            <a:r>
              <a:rPr lang="fr-FR" sz="2800" b="0" dirty="0" smtClean="0"/>
              <a:t>déjeuner)</a:t>
            </a:r>
          </a:p>
          <a:p>
            <a:pPr marL="0" indent="0">
              <a:buNone/>
            </a:pPr>
            <a:endParaRPr lang="fr-FR" altLang="fr-FR" sz="2800" b="0" dirty="0" smtClean="0">
              <a:ea typeface="Calibri" pitchFamily="34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2"/>
          <p:cNvSpPr>
            <a:spLocks noGrp="1"/>
          </p:cNvSpPr>
          <p:nvPr>
            <p:ph type="title"/>
          </p:nvPr>
        </p:nvSpPr>
        <p:spPr>
          <a:xfrm>
            <a:off x="1403350" y="763588"/>
            <a:ext cx="7561138" cy="503237"/>
          </a:xfrm>
        </p:spPr>
        <p:txBody>
          <a:bodyPr/>
          <a:lstStyle/>
          <a:p>
            <a:r>
              <a:rPr lang="fr-FR" dirty="0"/>
              <a:t>QU’EN ATTENDEZ-VOUS ?</a:t>
            </a:r>
          </a:p>
        </p:txBody>
      </p:sp>
      <p:sp>
        <p:nvSpPr>
          <p:cNvPr id="9219" name="Espace réservé du contenu 1"/>
          <p:cNvSpPr>
            <a:spLocks noGrp="1"/>
          </p:cNvSpPr>
          <p:nvPr>
            <p:ph idx="1"/>
          </p:nvPr>
        </p:nvSpPr>
        <p:spPr>
          <a:xfrm>
            <a:off x="1403350" y="1988839"/>
            <a:ext cx="7019925" cy="4130973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dirty="0" smtClean="0"/>
              <a:t>3 </a:t>
            </a:r>
            <a:r>
              <a:rPr lang="fr-FR" sz="3200" dirty="0"/>
              <a:t>Objectifs principaux </a:t>
            </a:r>
            <a:r>
              <a:rPr lang="fr-FR" sz="3200" dirty="0" smtClean="0"/>
              <a:t>:</a:t>
            </a:r>
          </a:p>
          <a:p>
            <a:pPr marL="0" indent="0">
              <a:buNone/>
            </a:pPr>
            <a:endParaRPr lang="fr-F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0" dirty="0" smtClean="0"/>
              <a:t>	Echanges </a:t>
            </a:r>
            <a:r>
              <a:rPr lang="fr-FR" sz="2800" b="0" dirty="0"/>
              <a:t>et interconnaissance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800" b="0" dirty="0" smtClean="0"/>
              <a:t>	Convivialité</a:t>
            </a:r>
            <a:endParaRPr lang="fr-FR" sz="2800" b="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800" b="0" dirty="0" smtClean="0"/>
              <a:t>	Partage </a:t>
            </a:r>
            <a:r>
              <a:rPr lang="fr-FR" sz="2800" b="0" dirty="0"/>
              <a:t>sur des sujets transversaux</a:t>
            </a:r>
          </a:p>
          <a:p>
            <a:pPr marL="0" indent="0">
              <a:buNone/>
            </a:pPr>
            <a:endParaRPr lang="fr-FR" altLang="fr-FR" sz="2800" b="0" dirty="0" smtClean="0"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05543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763200"/>
            <a:ext cx="7560840" cy="504000"/>
          </a:xfrm>
        </p:spPr>
        <p:txBody>
          <a:bodyPr/>
          <a:lstStyle/>
          <a:p>
            <a:r>
              <a:rPr lang="fr-FR" dirty="0"/>
              <a:t>QUEL BILAN 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7776864" cy="4869321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dirty="0" smtClean="0"/>
              <a:t>Mitigé </a:t>
            </a: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0" dirty="0" smtClean="0"/>
              <a:t>	</a:t>
            </a:r>
            <a:r>
              <a:rPr lang="fr-FR" sz="2800" i="1" u="sng" dirty="0" smtClean="0">
                <a:solidFill>
                  <a:srgbClr val="00B0F0"/>
                </a:solidFill>
              </a:rPr>
              <a:t>En </a:t>
            </a:r>
            <a:r>
              <a:rPr lang="fr-FR" sz="2800" i="1" u="sng" dirty="0">
                <a:solidFill>
                  <a:srgbClr val="00B0F0"/>
                </a:solidFill>
              </a:rPr>
              <a:t>négatif :</a:t>
            </a:r>
          </a:p>
          <a:p>
            <a:pPr lvl="1"/>
            <a:r>
              <a:rPr lang="fr-FR" sz="2000" b="0" dirty="0" smtClean="0"/>
              <a:t>	Dominante </a:t>
            </a:r>
            <a:r>
              <a:rPr lang="fr-FR" sz="2000" b="0" dirty="0"/>
              <a:t>descendante </a:t>
            </a:r>
            <a:endParaRPr lang="fr-FR" sz="2000" b="0" dirty="0" smtClean="0"/>
          </a:p>
          <a:p>
            <a:pPr lvl="1"/>
            <a:r>
              <a:rPr lang="fr-FR" sz="2000" b="0" dirty="0" smtClean="0"/>
              <a:t>	Faible </a:t>
            </a:r>
            <a:r>
              <a:rPr lang="fr-FR" sz="2000" b="0" dirty="0"/>
              <a:t>vision de territoire : la logique </a:t>
            </a:r>
            <a:r>
              <a:rPr lang="fr-FR" sz="2000" b="0" dirty="0" smtClean="0"/>
              <a:t>communale </a:t>
            </a:r>
            <a:r>
              <a:rPr lang="fr-FR" sz="2000" b="0" dirty="0"/>
              <a:t>reste très prégnante, avec ses égoïsmes</a:t>
            </a:r>
          </a:p>
          <a:p>
            <a:pPr lvl="1"/>
            <a:r>
              <a:rPr lang="fr-FR" sz="2000" b="0" dirty="0" smtClean="0"/>
              <a:t>	Faible appropriation des dossiers </a:t>
            </a:r>
            <a:r>
              <a:rPr lang="fr-FR" sz="2000" b="0" dirty="0"/>
              <a:t>communautaires</a:t>
            </a:r>
          </a:p>
          <a:p>
            <a:pPr lvl="1"/>
            <a:r>
              <a:rPr lang="fr-FR" sz="2000" b="0" dirty="0" smtClean="0"/>
              <a:t>	Difficultés </a:t>
            </a:r>
            <a:r>
              <a:rPr lang="fr-FR" sz="2000" b="0" dirty="0"/>
              <a:t>à associer </a:t>
            </a:r>
            <a:r>
              <a:rPr lang="fr-FR" sz="2000" b="0" dirty="0" smtClean="0"/>
              <a:t>«</a:t>
            </a:r>
            <a:r>
              <a:rPr lang="fr-FR" sz="2000" b="0" dirty="0"/>
              <a:t> grandes » </a:t>
            </a:r>
            <a:r>
              <a:rPr lang="fr-FR" sz="2000" b="0" dirty="0" smtClean="0"/>
              <a:t>et </a:t>
            </a:r>
            <a:r>
              <a:rPr lang="fr-FR" sz="2000" b="0" dirty="0"/>
              <a:t>« petites » </a:t>
            </a:r>
            <a:r>
              <a:rPr lang="fr-FR" sz="2000" b="0" dirty="0" smtClean="0"/>
              <a:t>communes</a:t>
            </a:r>
          </a:p>
          <a:p>
            <a:pPr marL="0" lvl="0" indent="0">
              <a:buNone/>
            </a:pPr>
            <a:endParaRPr lang="fr-FR" sz="1050" b="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b="0" dirty="0"/>
              <a:t>	</a:t>
            </a:r>
            <a:r>
              <a:rPr lang="fr-FR" sz="2800" i="1" u="sng" dirty="0" smtClean="0">
                <a:solidFill>
                  <a:srgbClr val="FF0000"/>
                </a:solidFill>
              </a:rPr>
              <a:t>En </a:t>
            </a:r>
            <a:r>
              <a:rPr lang="fr-FR" sz="2800" i="1" u="sng" dirty="0">
                <a:solidFill>
                  <a:srgbClr val="FF0000"/>
                </a:solidFill>
              </a:rPr>
              <a:t>positif: </a:t>
            </a:r>
          </a:p>
          <a:p>
            <a:pPr lvl="1"/>
            <a:r>
              <a:rPr lang="fr-FR" sz="2000" b="0" dirty="0" smtClean="0"/>
              <a:t>	Plus </a:t>
            </a:r>
            <a:r>
              <a:rPr lang="fr-FR" sz="2000" b="0" dirty="0"/>
              <a:t>grande </a:t>
            </a:r>
            <a:r>
              <a:rPr lang="fr-FR" sz="2000" b="0" dirty="0" smtClean="0"/>
              <a:t>réactivité</a:t>
            </a:r>
          </a:p>
          <a:p>
            <a:pPr lvl="1"/>
            <a:r>
              <a:rPr lang="fr-FR" sz="2200" b="0" dirty="0" smtClean="0"/>
              <a:t>Meilleure dynamique </a:t>
            </a:r>
            <a:r>
              <a:rPr lang="fr-FR" sz="2200" b="0" dirty="0"/>
              <a:t>collective du fait </a:t>
            </a:r>
            <a:r>
              <a:rPr lang="fr-FR" sz="2200" b="0" dirty="0" smtClean="0"/>
              <a:t>d’une </a:t>
            </a:r>
            <a:r>
              <a:rPr lang="fr-FR" sz="2200" b="0" dirty="0"/>
              <a:t>meilleure connaissance des dossiers communautaires</a:t>
            </a:r>
          </a:p>
          <a:p>
            <a:pPr lvl="1"/>
            <a:r>
              <a:rPr lang="fr-FR" sz="2000" b="0" dirty="0" smtClean="0"/>
              <a:t>	La </a:t>
            </a:r>
            <a:r>
              <a:rPr lang="fr-FR" sz="2000" b="0" dirty="0"/>
              <a:t>convivialité</a:t>
            </a:r>
          </a:p>
        </p:txBody>
      </p:sp>
    </p:spTree>
    <p:extLst>
      <p:ext uri="{BB962C8B-B14F-4D97-AF65-F5344CB8AC3E}">
        <p14:creationId xmlns:p14="http://schemas.microsoft.com/office/powerpoint/2010/main" val="3205693343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4000" y="692696"/>
            <a:ext cx="7740000" cy="504000"/>
          </a:xfrm>
        </p:spPr>
        <p:txBody>
          <a:bodyPr/>
          <a:lstStyle/>
          <a:p>
            <a:r>
              <a:rPr lang="fr-FR" dirty="0"/>
              <a:t>QUE PENSEZ-VOUS ÊTRE LE RESSENTI DES COLLEGUES MUNICIPAUX 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4000" y="1439999"/>
            <a:ext cx="7272456" cy="4680000"/>
          </a:xfrm>
        </p:spPr>
        <p:txBody>
          <a:bodyPr/>
          <a:lstStyle/>
          <a:p>
            <a:pPr marL="0" indent="0">
              <a:buNone/>
            </a:pPr>
            <a:endParaRPr lang="fr-FR" sz="1800" dirty="0" smtClean="0"/>
          </a:p>
          <a:p>
            <a:pPr marL="0" indent="0" algn="ctr">
              <a:buNone/>
            </a:pPr>
            <a:r>
              <a:rPr lang="fr-FR" sz="3200" dirty="0"/>
              <a:t>Réel intérêt </a:t>
            </a:r>
            <a:r>
              <a:rPr lang="fr-FR" sz="3200" dirty="0" smtClean="0"/>
              <a:t>général, mais …. 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	</a:t>
            </a:r>
            <a:r>
              <a:rPr lang="fr-FR" sz="2800" b="0" dirty="0" smtClean="0"/>
              <a:t>masse </a:t>
            </a:r>
            <a:r>
              <a:rPr lang="fr-FR" sz="2800" b="0" dirty="0"/>
              <a:t>d’info </a:t>
            </a:r>
            <a:r>
              <a:rPr lang="fr-FR" sz="2800" b="0" dirty="0" smtClean="0"/>
              <a:t>parfois </a:t>
            </a:r>
            <a:r>
              <a:rPr lang="fr-FR" sz="2800" b="0" dirty="0"/>
              <a:t>trop importante à digérer</a:t>
            </a:r>
            <a:r>
              <a:rPr lang="fr-FR" sz="2800" b="0" dirty="0" smtClean="0"/>
              <a:t>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800" b="0" dirty="0" smtClean="0"/>
              <a:t>	certains </a:t>
            </a:r>
            <a:r>
              <a:rPr lang="fr-FR" sz="2800" b="0" dirty="0"/>
              <a:t>collègues souhaitent pouvoir participer/contribuer aux </a:t>
            </a:r>
            <a:r>
              <a:rPr lang="fr-FR" sz="2800" b="0" dirty="0" smtClean="0"/>
              <a:t>	dossiers </a:t>
            </a:r>
            <a:r>
              <a:rPr lang="fr-FR" sz="2800" b="0" dirty="0"/>
              <a:t>communautaires sous la forme d’un « CODIR bloc </a:t>
            </a:r>
            <a:r>
              <a:rPr lang="fr-FR" sz="2800" b="0" dirty="0" smtClean="0"/>
              <a:t>local</a:t>
            </a:r>
            <a:r>
              <a:rPr lang="fr-FR" sz="2800" b="0" dirty="0"/>
              <a:t> </a:t>
            </a:r>
            <a:r>
              <a:rPr lang="fr-FR" sz="2800" b="0" dirty="0" smtClean="0"/>
              <a:t>»</a:t>
            </a:r>
            <a:endParaRPr lang="fr-FR" sz="2800" b="0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07855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984776" cy="504000"/>
          </a:xfrm>
        </p:spPr>
        <p:txBody>
          <a:bodyPr/>
          <a:lstStyle/>
          <a:p>
            <a:r>
              <a:rPr lang="fr-FR" dirty="0"/>
              <a:t>ENVISAGEZ-VOUS DE FAIRE EVOLUER LA FORMULE 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1256" y="1340768"/>
            <a:ext cx="8462744" cy="468000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 smtClean="0"/>
              <a:t>Oui</a:t>
            </a:r>
            <a:r>
              <a:rPr lang="fr-FR" sz="2800" dirty="0"/>
              <a:t>, mais on tâtonne, on se </a:t>
            </a:r>
            <a:r>
              <a:rPr lang="fr-FR" sz="2800" dirty="0" smtClean="0"/>
              <a:t>cherche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	</a:t>
            </a:r>
            <a:r>
              <a:rPr lang="fr-FR" sz="2400" u="sng" dirty="0" smtClean="0">
                <a:solidFill>
                  <a:srgbClr val="00B0F0"/>
                </a:solidFill>
              </a:rPr>
              <a:t>Pour quoi</a:t>
            </a:r>
            <a:r>
              <a:rPr lang="fr-FR" sz="2400" u="sng" dirty="0">
                <a:solidFill>
                  <a:srgbClr val="00B0F0"/>
                </a:solidFill>
              </a:rPr>
              <a:t> </a:t>
            </a:r>
            <a:r>
              <a:rPr lang="fr-FR" sz="2400" u="sng" dirty="0" smtClean="0">
                <a:solidFill>
                  <a:srgbClr val="00B0F0"/>
                </a:solidFill>
              </a:rPr>
              <a:t> faire ?</a:t>
            </a:r>
            <a:endParaRPr lang="fr-FR" sz="2400" u="sng" dirty="0">
              <a:solidFill>
                <a:srgbClr val="00B0F0"/>
              </a:solidFill>
            </a:endParaRPr>
          </a:p>
          <a:p>
            <a:r>
              <a:rPr lang="fr-FR" sz="2400" dirty="0" smtClean="0"/>
              <a:t>	</a:t>
            </a:r>
            <a:r>
              <a:rPr lang="fr-FR" b="0" dirty="0" smtClean="0"/>
              <a:t>Développer la transversalité </a:t>
            </a:r>
            <a:r>
              <a:rPr lang="fr-FR" b="0" dirty="0"/>
              <a:t>(échanges, travail </a:t>
            </a:r>
            <a:r>
              <a:rPr lang="fr-FR" b="0" dirty="0" smtClean="0"/>
              <a:t>thématiques</a:t>
            </a:r>
            <a:r>
              <a:rPr lang="fr-FR" b="0" dirty="0"/>
              <a:t>, </a:t>
            </a:r>
            <a:r>
              <a:rPr lang="fr-FR" b="0" dirty="0" smtClean="0"/>
              <a:t>ateliers</a:t>
            </a:r>
            <a:r>
              <a:rPr lang="fr-FR" b="0" dirty="0"/>
              <a:t>, …)</a:t>
            </a:r>
          </a:p>
          <a:p>
            <a:r>
              <a:rPr lang="fr-FR" b="0" dirty="0" smtClean="0"/>
              <a:t>	Etre cohérent </a:t>
            </a:r>
            <a:r>
              <a:rPr lang="fr-FR" b="0" dirty="0"/>
              <a:t>dans l’offre de service public </a:t>
            </a:r>
            <a:r>
              <a:rPr lang="fr-FR" b="0" dirty="0" smtClean="0"/>
              <a:t>local</a:t>
            </a:r>
          </a:p>
          <a:p>
            <a:endParaRPr lang="fr-FR" sz="1000" b="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800" b="0" dirty="0"/>
              <a:t>	</a:t>
            </a:r>
            <a:r>
              <a:rPr lang="fr-FR" sz="2400" u="sng" dirty="0" smtClean="0">
                <a:solidFill>
                  <a:srgbClr val="FF0000"/>
                </a:solidFill>
              </a:rPr>
              <a:t>Comment</a:t>
            </a:r>
            <a:r>
              <a:rPr lang="fr-FR" sz="2400" u="sng" dirty="0">
                <a:solidFill>
                  <a:srgbClr val="FF0000"/>
                </a:solidFill>
              </a:rPr>
              <a:t> </a:t>
            </a:r>
            <a:r>
              <a:rPr lang="fr-FR" sz="2400" u="sng" dirty="0" smtClean="0">
                <a:solidFill>
                  <a:srgbClr val="FF0000"/>
                </a:solidFill>
              </a:rPr>
              <a:t>faire ?</a:t>
            </a:r>
            <a:endParaRPr lang="fr-FR" sz="2400" u="sng" dirty="0">
              <a:solidFill>
                <a:srgbClr val="FF0000"/>
              </a:solidFill>
            </a:endParaRPr>
          </a:p>
          <a:p>
            <a:r>
              <a:rPr lang="fr-FR" sz="2400" b="1" dirty="0"/>
              <a:t>	</a:t>
            </a:r>
            <a:r>
              <a:rPr lang="fr-FR" b="0" dirty="0" smtClean="0"/>
              <a:t>Impliquer </a:t>
            </a:r>
            <a:r>
              <a:rPr lang="fr-FR" b="0" dirty="0"/>
              <a:t>davantage certains SM : les plus motivés, les </a:t>
            </a:r>
            <a:r>
              <a:rPr lang="fr-FR" b="0" dirty="0" smtClean="0"/>
              <a:t>DGS 	des </a:t>
            </a:r>
            <a:r>
              <a:rPr lang="fr-FR" b="0" dirty="0"/>
              <a:t>plus grosses </a:t>
            </a:r>
            <a:r>
              <a:rPr lang="fr-FR" b="0" dirty="0" smtClean="0"/>
              <a:t>communes</a:t>
            </a:r>
            <a:endParaRPr lang="fr-FR" b="0" dirty="0"/>
          </a:p>
          <a:p>
            <a:r>
              <a:rPr lang="fr-FR" b="0" dirty="0"/>
              <a:t>	</a:t>
            </a:r>
            <a:r>
              <a:rPr lang="fr-FR" b="0" dirty="0" smtClean="0"/>
              <a:t>Dédier </a:t>
            </a:r>
            <a:r>
              <a:rPr lang="fr-FR" b="0" dirty="0"/>
              <a:t>un cadre communautaire aux relations avec les </a:t>
            </a:r>
            <a:r>
              <a:rPr lang="fr-FR" b="0" dirty="0" smtClean="0"/>
              <a:t>communes</a:t>
            </a:r>
            <a:endParaRPr lang="fr-FR" b="0" dirty="0"/>
          </a:p>
          <a:p>
            <a:r>
              <a:rPr lang="fr-FR" b="0" dirty="0"/>
              <a:t>	</a:t>
            </a:r>
            <a:r>
              <a:rPr lang="fr-FR" b="0" dirty="0" smtClean="0"/>
              <a:t>Animer </a:t>
            </a:r>
            <a:r>
              <a:rPr lang="fr-FR" b="0" dirty="0"/>
              <a:t>le réseau par un </a:t>
            </a:r>
            <a:r>
              <a:rPr lang="fr-FR" b="0" dirty="0" smtClean="0"/>
              <a:t>DGS</a:t>
            </a:r>
            <a:endParaRPr lang="fr-FR" b="0" dirty="0"/>
          </a:p>
          <a:p>
            <a:r>
              <a:rPr lang="fr-FR" b="0" dirty="0"/>
              <a:t>	</a:t>
            </a:r>
            <a:r>
              <a:rPr lang="fr-FR" b="0" dirty="0" smtClean="0"/>
              <a:t>Engager </a:t>
            </a:r>
            <a:r>
              <a:rPr lang="fr-FR" b="0" dirty="0"/>
              <a:t>des formations communes</a:t>
            </a:r>
          </a:p>
          <a:p>
            <a:r>
              <a:rPr lang="fr-FR" b="0" dirty="0" smtClean="0"/>
              <a:t>	Inviter </a:t>
            </a:r>
            <a:r>
              <a:rPr lang="fr-FR" b="0" dirty="0"/>
              <a:t>les SM à la conférence des maires</a:t>
            </a:r>
          </a:p>
        </p:txBody>
      </p:sp>
    </p:spTree>
    <p:extLst>
      <p:ext uri="{BB962C8B-B14F-4D97-AF65-F5344CB8AC3E}">
        <p14:creationId xmlns:p14="http://schemas.microsoft.com/office/powerpoint/2010/main" val="65351617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AVEZ-VOUS D’AUTRES INITIATIVES 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39999"/>
            <a:ext cx="8280920" cy="468000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/>
              <a:t>OUI, les rencontres des SM </a:t>
            </a:r>
            <a:r>
              <a:rPr lang="fr-FR" sz="2800" dirty="0" smtClean="0"/>
              <a:t>ne </a:t>
            </a:r>
            <a:r>
              <a:rPr lang="fr-FR" sz="2800" dirty="0"/>
              <a:t>sont pas exclusives d’autres </a:t>
            </a:r>
            <a:r>
              <a:rPr lang="fr-FR" sz="2800" dirty="0" smtClean="0"/>
              <a:t>collaborations sont possibles</a:t>
            </a:r>
            <a:r>
              <a:rPr lang="fr-FR" sz="2800" dirty="0"/>
              <a:t> </a:t>
            </a:r>
            <a:r>
              <a:rPr lang="fr-FR" sz="2800" dirty="0" smtClean="0"/>
              <a:t>: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b="0" dirty="0" smtClean="0"/>
              <a:t>	Des formations </a:t>
            </a:r>
            <a:r>
              <a:rPr lang="fr-FR" sz="2800" b="0" dirty="0"/>
              <a:t>en commun, </a:t>
            </a:r>
            <a:r>
              <a:rPr lang="fr-FR" sz="2800" b="0" dirty="0" smtClean="0"/>
              <a:t>via </a:t>
            </a:r>
            <a:r>
              <a:rPr lang="fr-FR" sz="2800" b="0" dirty="0"/>
              <a:t>le CNFPT</a:t>
            </a:r>
          </a:p>
          <a:p>
            <a:r>
              <a:rPr lang="fr-FR" sz="2800" b="0" dirty="0" smtClean="0"/>
              <a:t>	Un </a:t>
            </a:r>
            <a:r>
              <a:rPr lang="fr-FR" sz="2800" b="0" dirty="0"/>
              <a:t>chargé de mission communautaire pour gérer les relations </a:t>
            </a:r>
            <a:r>
              <a:rPr lang="fr-FR" sz="2800" b="0" dirty="0" smtClean="0"/>
              <a:t>avec </a:t>
            </a:r>
            <a:r>
              <a:rPr lang="fr-FR" sz="2800" b="0" dirty="0"/>
              <a:t>les communes</a:t>
            </a:r>
          </a:p>
          <a:p>
            <a:r>
              <a:rPr lang="fr-FR" sz="2800" b="0" dirty="0" smtClean="0"/>
              <a:t>	Des </a:t>
            </a:r>
            <a:r>
              <a:rPr lang="fr-FR" sz="2800" b="0" dirty="0"/>
              <a:t>rencontres thématiques a l’initiative des communautaires ou </a:t>
            </a:r>
            <a:r>
              <a:rPr lang="fr-FR" sz="2800" b="0" dirty="0" smtClean="0"/>
              <a:t>des </a:t>
            </a:r>
            <a:r>
              <a:rPr lang="fr-FR" sz="2800" b="0" dirty="0"/>
              <a:t>municipaux</a:t>
            </a:r>
          </a:p>
          <a:p>
            <a:r>
              <a:rPr lang="fr-FR" sz="2800" b="0" dirty="0" smtClean="0"/>
              <a:t>	Réseau </a:t>
            </a:r>
            <a:r>
              <a:rPr lang="fr-FR" sz="2800" b="0" dirty="0"/>
              <a:t>de DST (ou responsables techniques)</a:t>
            </a:r>
          </a:p>
          <a:p>
            <a:r>
              <a:rPr lang="fr-FR" sz="2800" b="0" dirty="0" smtClean="0"/>
              <a:t>	Club </a:t>
            </a:r>
            <a:r>
              <a:rPr lang="fr-FR" sz="2800" b="0" dirty="0"/>
              <a:t>des DGS (les plus grosses communes)</a:t>
            </a:r>
          </a:p>
        </p:txBody>
      </p:sp>
    </p:spTree>
    <p:extLst>
      <p:ext uri="{BB962C8B-B14F-4D97-AF65-F5344CB8AC3E}">
        <p14:creationId xmlns:p14="http://schemas.microsoft.com/office/powerpoint/2010/main" val="93228067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4000" y="692696"/>
            <a:ext cx="7148723" cy="504000"/>
          </a:xfrm>
        </p:spPr>
        <p:txBody>
          <a:bodyPr/>
          <a:lstStyle/>
          <a:p>
            <a:r>
              <a:rPr lang="fr-FR" dirty="0"/>
              <a:t>AVEZ-VOUS ENTENDU PARLER DE L’ALU ? (Administration Locale Unique)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3200" dirty="0" smtClean="0"/>
          </a:p>
          <a:p>
            <a:pPr marL="0" indent="0" algn="ctr">
              <a:buNone/>
            </a:pPr>
            <a:r>
              <a:rPr lang="fr-FR" sz="3200" dirty="0" smtClean="0"/>
              <a:t>OUI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fr-FR" sz="1800" b="0" dirty="0" smtClean="0"/>
              <a:t>	</a:t>
            </a:r>
            <a:r>
              <a:rPr lang="fr-FR" sz="2800" b="0" dirty="0" smtClean="0"/>
              <a:t>Plutôt </a:t>
            </a:r>
            <a:r>
              <a:rPr lang="fr-FR" sz="2800" b="0" dirty="0"/>
              <a:t>bonne idée mais avec réserves</a:t>
            </a:r>
          </a:p>
          <a:p>
            <a:r>
              <a:rPr lang="fr-FR" sz="2800" b="0" dirty="0" smtClean="0"/>
              <a:t>	Pas </a:t>
            </a:r>
            <a:r>
              <a:rPr lang="fr-FR" sz="2800" b="0" dirty="0"/>
              <a:t>tout de suite, ce n’est pas mûr</a:t>
            </a:r>
          </a:p>
          <a:p>
            <a:r>
              <a:rPr lang="fr-FR" sz="2800" b="0" dirty="0"/>
              <a:t>	</a:t>
            </a:r>
            <a:r>
              <a:rPr lang="fr-FR" sz="2800" b="0" dirty="0" smtClean="0"/>
              <a:t>Trop </a:t>
            </a:r>
            <a:r>
              <a:rPr lang="fr-FR" sz="2800" b="0" dirty="0"/>
              <a:t>de défiance vis-à-vis de l’</a:t>
            </a:r>
            <a:r>
              <a:rPr lang="fr-FR" sz="2800" b="0" dirty="0" err="1"/>
              <a:t>interco</a:t>
            </a:r>
            <a:endParaRPr lang="fr-FR" sz="2800" b="0" dirty="0"/>
          </a:p>
        </p:txBody>
      </p:sp>
    </p:spTree>
    <p:extLst>
      <p:ext uri="{BB962C8B-B14F-4D97-AF65-F5344CB8AC3E}">
        <p14:creationId xmlns:p14="http://schemas.microsoft.com/office/powerpoint/2010/main" val="38080444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me_vierge_DiapoTerritoriales2017_V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trame_vierge_DiapoTerritoriales2017_VF</Template>
  <TotalTime>421</TotalTime>
  <Words>209</Words>
  <Application>Microsoft Office PowerPoint</Application>
  <PresentationFormat>Affichage à l'écran (4:3)</PresentationFormat>
  <Paragraphs>75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trame_vierge_DiapoTerritoriales2017_VF</vt:lpstr>
      <vt:lpstr>RELATIONS CADRES COMMUNAUTAIRES/DGS ET SECRETAIRES DE MAIRIE</vt:lpstr>
      <vt:lpstr>Présentation PowerPoint</vt:lpstr>
      <vt:lpstr>AVEZ-VOUS DES REUNIONS REGULIERES AVEC LES SECRETAIRES DE MAIRIE ? </vt:lpstr>
      <vt:lpstr>QU’EN ATTENDEZ-VOUS ?</vt:lpstr>
      <vt:lpstr>QUEL BILAN ? </vt:lpstr>
      <vt:lpstr>QUE PENSEZ-VOUS ÊTRE LE RESSENTI DES COLLEGUES MUNICIPAUX ?</vt:lpstr>
      <vt:lpstr>ENVISAGEZ-VOUS DE FAIRE EVOLUER LA FORMULE ?</vt:lpstr>
      <vt:lpstr>AVEZ-VOUS D’AUTRES INITIATIVES ?</vt:lpstr>
      <vt:lpstr>AVEZ-VOUS ENTENDU PARLER DE L’ALU ? (Administration Locale Unique) </vt:lpstr>
      <vt:lpstr>Présentation PowerPoint</vt:lpstr>
      <vt:lpstr>Aujourd’hui, une logique de co-production de service public local </vt:lpstr>
      <vt:lpstr>une logique de co-production entre collègues du bloc local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séquence</dc:title>
  <dc:creator>Vincent MORIN</dc:creator>
  <cp:lastModifiedBy>Christelle ROUXEL</cp:lastModifiedBy>
  <cp:revision>26</cp:revision>
  <cp:lastPrinted>2013-09-18T08:04:02Z</cp:lastPrinted>
  <dcterms:created xsi:type="dcterms:W3CDTF">2018-11-14T08:20:33Z</dcterms:created>
  <dcterms:modified xsi:type="dcterms:W3CDTF">2019-12-04T15:23:37Z</dcterms:modified>
</cp:coreProperties>
</file>