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6669088"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nis" initials="D" lastIdx="2" clrIdx="0">
    <p:extLst>
      <p:ext uri="{19B8F6BF-5375-455C-9EA6-DF929625EA0E}">
        <p15:presenceInfo xmlns:p15="http://schemas.microsoft.com/office/powerpoint/2012/main" userId="S-1-5-21-1255370525-2026900444-1415713722-110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5288"/>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4" d="100"/>
          <a:sy n="64" d="100"/>
        </p:scale>
        <p:origin x="2386" y="5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8"/>
            <a:ext cx="5829300" cy="1960033"/>
          </a:xfrm>
        </p:spPr>
        <p:txBody>
          <a:bodyPr/>
          <a:lstStyle/>
          <a:p>
            <a:r>
              <a:rPr lang="fr-FR"/>
              <a:t>Modifiez le style du titre</a:t>
            </a: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7F054ABF-BE84-4BD8-98C5-486D3A7E837B}" type="datetimeFigureOut">
              <a:rPr lang="fr-FR" smtClean="0"/>
              <a:t>14/06/2021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A24418-32D3-4689-A4BD-A20797522DDC}" type="slidenum">
              <a:rPr lang="fr-FR" smtClean="0"/>
              <a:t>‹N°›</a:t>
            </a:fld>
            <a:endParaRPr lang="fr-FR"/>
          </a:p>
        </p:txBody>
      </p:sp>
    </p:spTree>
    <p:extLst>
      <p:ext uri="{BB962C8B-B14F-4D97-AF65-F5344CB8AC3E}">
        <p14:creationId xmlns:p14="http://schemas.microsoft.com/office/powerpoint/2010/main" val="2989615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F054ABF-BE84-4BD8-98C5-486D3A7E837B}" type="datetimeFigureOut">
              <a:rPr lang="fr-FR" smtClean="0"/>
              <a:t>14/06/2021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A24418-32D3-4689-A4BD-A20797522DDC}" type="slidenum">
              <a:rPr lang="fr-FR" smtClean="0"/>
              <a:t>‹N°›</a:t>
            </a:fld>
            <a:endParaRPr lang="fr-FR"/>
          </a:p>
        </p:txBody>
      </p:sp>
    </p:spTree>
    <p:extLst>
      <p:ext uri="{BB962C8B-B14F-4D97-AF65-F5344CB8AC3E}">
        <p14:creationId xmlns:p14="http://schemas.microsoft.com/office/powerpoint/2010/main" val="3849007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29037" y="488951"/>
            <a:ext cx="1157288" cy="10401300"/>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257175" y="488951"/>
            <a:ext cx="3357563" cy="1040130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F054ABF-BE84-4BD8-98C5-486D3A7E837B}" type="datetimeFigureOut">
              <a:rPr lang="fr-FR" smtClean="0"/>
              <a:t>14/06/2021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A24418-32D3-4689-A4BD-A20797522DDC}" type="slidenum">
              <a:rPr lang="fr-FR" smtClean="0"/>
              <a:t>‹N°›</a:t>
            </a:fld>
            <a:endParaRPr lang="fr-FR"/>
          </a:p>
        </p:txBody>
      </p:sp>
    </p:spTree>
    <p:extLst>
      <p:ext uri="{BB962C8B-B14F-4D97-AF65-F5344CB8AC3E}">
        <p14:creationId xmlns:p14="http://schemas.microsoft.com/office/powerpoint/2010/main" val="1457370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F054ABF-BE84-4BD8-98C5-486D3A7E837B}" type="datetimeFigureOut">
              <a:rPr lang="fr-FR" smtClean="0"/>
              <a:t>14/06/2021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A24418-32D3-4689-A4BD-A20797522DDC}" type="slidenum">
              <a:rPr lang="fr-FR" smtClean="0"/>
              <a:t>‹N°›</a:t>
            </a:fld>
            <a:endParaRPr lang="fr-FR"/>
          </a:p>
        </p:txBody>
      </p:sp>
    </p:spTree>
    <p:extLst>
      <p:ext uri="{BB962C8B-B14F-4D97-AF65-F5344CB8AC3E}">
        <p14:creationId xmlns:p14="http://schemas.microsoft.com/office/powerpoint/2010/main" val="3070793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7F054ABF-BE84-4BD8-98C5-486D3A7E837B}" type="datetimeFigureOut">
              <a:rPr lang="fr-FR" smtClean="0"/>
              <a:t>14/06/2021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A24418-32D3-4689-A4BD-A20797522DDC}" type="slidenum">
              <a:rPr lang="fr-FR" smtClean="0"/>
              <a:t>‹N°›</a:t>
            </a:fld>
            <a:endParaRPr lang="fr-FR"/>
          </a:p>
        </p:txBody>
      </p:sp>
    </p:spTree>
    <p:extLst>
      <p:ext uri="{BB962C8B-B14F-4D97-AF65-F5344CB8AC3E}">
        <p14:creationId xmlns:p14="http://schemas.microsoft.com/office/powerpoint/2010/main" val="3081857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7F054ABF-BE84-4BD8-98C5-486D3A7E837B}" type="datetimeFigureOut">
              <a:rPr lang="fr-FR" smtClean="0"/>
              <a:t>14/06/2021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0A24418-32D3-4689-A4BD-A20797522DDC}" type="slidenum">
              <a:rPr lang="fr-FR" smtClean="0"/>
              <a:t>‹N°›</a:t>
            </a:fld>
            <a:endParaRPr lang="fr-FR"/>
          </a:p>
        </p:txBody>
      </p:sp>
    </p:spTree>
    <p:extLst>
      <p:ext uri="{BB962C8B-B14F-4D97-AF65-F5344CB8AC3E}">
        <p14:creationId xmlns:p14="http://schemas.microsoft.com/office/powerpoint/2010/main" val="3735606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66184"/>
            <a:ext cx="6172200" cy="1524000"/>
          </a:xfr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7F054ABF-BE84-4BD8-98C5-486D3A7E837B}" type="datetimeFigureOut">
              <a:rPr lang="fr-FR" smtClean="0"/>
              <a:t>14/06/2021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0A24418-32D3-4689-A4BD-A20797522DDC}" type="slidenum">
              <a:rPr lang="fr-FR" smtClean="0"/>
              <a:t>‹N°›</a:t>
            </a:fld>
            <a:endParaRPr lang="fr-FR"/>
          </a:p>
        </p:txBody>
      </p:sp>
    </p:spTree>
    <p:extLst>
      <p:ext uri="{BB962C8B-B14F-4D97-AF65-F5344CB8AC3E}">
        <p14:creationId xmlns:p14="http://schemas.microsoft.com/office/powerpoint/2010/main" val="4249004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7F054ABF-BE84-4BD8-98C5-486D3A7E837B}" type="datetimeFigureOut">
              <a:rPr lang="fr-FR" smtClean="0"/>
              <a:t>14/06/2021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0A24418-32D3-4689-A4BD-A20797522DDC}" type="slidenum">
              <a:rPr lang="fr-FR" smtClean="0"/>
              <a:t>‹N°›</a:t>
            </a:fld>
            <a:endParaRPr lang="fr-FR"/>
          </a:p>
        </p:txBody>
      </p:sp>
    </p:spTree>
    <p:extLst>
      <p:ext uri="{BB962C8B-B14F-4D97-AF65-F5344CB8AC3E}">
        <p14:creationId xmlns:p14="http://schemas.microsoft.com/office/powerpoint/2010/main" val="1418641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054ABF-BE84-4BD8-98C5-486D3A7E837B}" type="datetimeFigureOut">
              <a:rPr lang="fr-FR" smtClean="0"/>
              <a:t>14/06/2021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0A24418-32D3-4689-A4BD-A20797522DDC}" type="slidenum">
              <a:rPr lang="fr-FR" smtClean="0"/>
              <a:t>‹N°›</a:t>
            </a:fld>
            <a:endParaRPr lang="fr-FR"/>
          </a:p>
        </p:txBody>
      </p:sp>
    </p:spTree>
    <p:extLst>
      <p:ext uri="{BB962C8B-B14F-4D97-AF65-F5344CB8AC3E}">
        <p14:creationId xmlns:p14="http://schemas.microsoft.com/office/powerpoint/2010/main" val="342676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7F054ABF-BE84-4BD8-98C5-486D3A7E837B}" type="datetimeFigureOut">
              <a:rPr lang="fr-FR" smtClean="0"/>
              <a:t>14/06/2021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0A24418-32D3-4689-A4BD-A20797522DDC}" type="slidenum">
              <a:rPr lang="fr-FR" smtClean="0"/>
              <a:t>‹N°›</a:t>
            </a:fld>
            <a:endParaRPr lang="fr-FR"/>
          </a:p>
        </p:txBody>
      </p:sp>
    </p:spTree>
    <p:extLst>
      <p:ext uri="{BB962C8B-B14F-4D97-AF65-F5344CB8AC3E}">
        <p14:creationId xmlns:p14="http://schemas.microsoft.com/office/powerpoint/2010/main" val="4278126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7F054ABF-BE84-4BD8-98C5-486D3A7E837B}" type="datetimeFigureOut">
              <a:rPr lang="fr-FR" smtClean="0"/>
              <a:t>14/06/2021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0A24418-32D3-4689-A4BD-A20797522DDC}" type="slidenum">
              <a:rPr lang="fr-FR" smtClean="0"/>
              <a:t>‹N°›</a:t>
            </a:fld>
            <a:endParaRPr lang="fr-FR"/>
          </a:p>
        </p:txBody>
      </p:sp>
    </p:spTree>
    <p:extLst>
      <p:ext uri="{BB962C8B-B14F-4D97-AF65-F5344CB8AC3E}">
        <p14:creationId xmlns:p14="http://schemas.microsoft.com/office/powerpoint/2010/main" val="1910383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F054ABF-BE84-4BD8-98C5-486D3A7E837B}" type="datetimeFigureOut">
              <a:rPr lang="fr-FR" smtClean="0"/>
              <a:t>14/06/2021</a:t>
            </a:fld>
            <a:endParaRPr lang="fr-FR"/>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0A24418-32D3-4689-A4BD-A20797522DDC}" type="slidenum">
              <a:rPr lang="fr-FR" smtClean="0"/>
              <a:t>‹N°›</a:t>
            </a:fld>
            <a:endParaRPr lang="fr-FR"/>
          </a:p>
        </p:txBody>
      </p:sp>
    </p:spTree>
    <p:extLst>
      <p:ext uri="{BB962C8B-B14F-4D97-AF65-F5344CB8AC3E}">
        <p14:creationId xmlns:p14="http://schemas.microsoft.com/office/powerpoint/2010/main" val="11667359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www.cdg22.fr/jcms/prodlead_134988/fr/rapport-social-unique-ex-bilan-social" TargetMode="External"/><Relationship Id="rId5" Type="http://schemas.openxmlformats.org/officeDocument/2006/relationships/hyperlink" Target="https://bs.donnees-sociales.fr/" TargetMode="Externa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hyperlink" Target="mailto:rsu@cdg22.f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836712" cy="9144001"/>
          </a:xfrm>
          <a:prstGeom prst="rect">
            <a:avLst/>
          </a:prstGeom>
          <a:solidFill>
            <a:schemeClr val="accent4">
              <a:lumMod val="20000"/>
              <a:lumOff val="8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b="1" dirty="0">
                <a:solidFill>
                  <a:schemeClr val="accent4">
                    <a:lumMod val="60000"/>
                    <a:lumOff val="40000"/>
                  </a:schemeClr>
                </a:solidFill>
              </a:rPr>
              <a:t>Procédure</a:t>
            </a:r>
          </a:p>
          <a:p>
            <a:pPr algn="ctr"/>
            <a:endParaRPr lang="fr-FR" sz="800" dirty="0">
              <a:solidFill>
                <a:schemeClr val="accent4">
                  <a:lumMod val="60000"/>
                  <a:lumOff val="40000"/>
                </a:schemeClr>
              </a:solidFill>
            </a:endParaRPr>
          </a:p>
          <a:p>
            <a:pPr algn="ctr"/>
            <a:r>
              <a:rPr lang="fr-FR" sz="800" dirty="0">
                <a:solidFill>
                  <a:schemeClr val="accent4">
                    <a:lumMod val="60000"/>
                    <a:lumOff val="40000"/>
                  </a:schemeClr>
                </a:solidFill>
              </a:rPr>
              <a:t>***</a:t>
            </a:r>
          </a:p>
          <a:p>
            <a:pPr algn="ctr"/>
            <a:endParaRPr lang="fr-FR" sz="800" dirty="0">
              <a:solidFill>
                <a:schemeClr val="accent4">
                  <a:lumMod val="60000"/>
                  <a:lumOff val="40000"/>
                </a:schemeClr>
              </a:solidFill>
            </a:endParaRPr>
          </a:p>
          <a:p>
            <a:pPr algn="ctr"/>
            <a:r>
              <a:rPr lang="fr-FR" sz="800" dirty="0">
                <a:solidFill>
                  <a:schemeClr val="accent4">
                    <a:lumMod val="60000"/>
                    <a:lumOff val="40000"/>
                  </a:schemeClr>
                </a:solidFill>
              </a:rPr>
              <a:t>2021</a:t>
            </a: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p:txBody>
      </p:sp>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5736554" y="-87082"/>
            <a:ext cx="1061746" cy="1235910"/>
          </a:xfrm>
          <a:prstGeom prst="rect">
            <a:avLst/>
          </a:prstGeom>
        </p:spPr>
      </p:pic>
      <p:pic>
        <p:nvPicPr>
          <p:cNvPr id="8" name="Picture 2" descr="4 logos mutualisés"/>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21883"/>
          <a:stretch/>
        </p:blipFill>
        <p:spPr bwMode="auto">
          <a:xfrm>
            <a:off x="2996952" y="8630544"/>
            <a:ext cx="2609335" cy="477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980728" y="35496"/>
            <a:ext cx="4752528" cy="892552"/>
          </a:xfrm>
          <a:prstGeom prst="rect">
            <a:avLst/>
          </a:prstGeom>
        </p:spPr>
        <p:txBody>
          <a:bodyPr wrap="square">
            <a:spAutoFit/>
          </a:bodyPr>
          <a:lstStyle/>
          <a:p>
            <a:r>
              <a:rPr lang="fr-FR" b="1" dirty="0">
                <a:solidFill>
                  <a:schemeClr val="accent4">
                    <a:lumMod val="75000"/>
                  </a:schemeClr>
                </a:solidFill>
              </a:rPr>
              <a:t>Campagne Rapport Social Unique 2020</a:t>
            </a:r>
          </a:p>
          <a:p>
            <a:r>
              <a:rPr lang="fr-FR" dirty="0">
                <a:solidFill>
                  <a:schemeClr val="accent4">
                    <a:lumMod val="75000"/>
                  </a:schemeClr>
                </a:solidFill>
              </a:rPr>
              <a:t>PRE-REQUIS &amp; PROCEDURE</a:t>
            </a:r>
          </a:p>
          <a:p>
            <a:r>
              <a:rPr lang="fr-FR" sz="1600" dirty="0">
                <a:solidFill>
                  <a:schemeClr val="accent4">
                    <a:lumMod val="75000"/>
                  </a:schemeClr>
                </a:solidFill>
              </a:rPr>
              <a:t>Utiliser l’application « Données Sociales des CDG »</a:t>
            </a:r>
          </a:p>
        </p:txBody>
      </p:sp>
      <p:pic>
        <p:nvPicPr>
          <p:cNvPr id="1027" name="Picture 3" descr="V:\MObsRegional\5-Phototheque_Logos\Logos\2016dec_Logo_ObservatoireRegional_VF.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33256" y="8676456"/>
            <a:ext cx="1094969" cy="437617"/>
          </a:xfrm>
          <a:prstGeom prst="rect">
            <a:avLst/>
          </a:prstGeom>
          <a:noFill/>
          <a:extLst>
            <a:ext uri="{909E8E84-426E-40DD-AFC4-6F175D3DCCD1}">
              <a14:hiddenFill xmlns:a14="http://schemas.microsoft.com/office/drawing/2010/main">
                <a:solidFill>
                  <a:srgbClr val="FFFFFF"/>
                </a:solidFill>
              </a14:hiddenFill>
            </a:ext>
          </a:extLst>
        </p:spPr>
      </p:pic>
      <p:sp>
        <p:nvSpPr>
          <p:cNvPr id="15" name="ZoneTexte 14"/>
          <p:cNvSpPr txBox="1"/>
          <p:nvPr/>
        </p:nvSpPr>
        <p:spPr>
          <a:xfrm>
            <a:off x="836711" y="1365602"/>
            <a:ext cx="5991513" cy="6863417"/>
          </a:xfrm>
          <a:prstGeom prst="rect">
            <a:avLst/>
          </a:prstGeom>
          <a:noFill/>
        </p:spPr>
        <p:txBody>
          <a:bodyPr wrap="square" rtlCol="0">
            <a:spAutoFit/>
          </a:bodyPr>
          <a:lstStyle/>
          <a:p>
            <a:pPr algn="just"/>
            <a:r>
              <a:rPr lang="fr-FR" sz="1050" dirty="0"/>
              <a:t>1 - Lancement de l’application Données Sociales du département 22</a:t>
            </a:r>
            <a:r>
              <a:rPr lang="fr-FR" sz="1050" b="1" dirty="0">
                <a:solidFill>
                  <a:srgbClr val="FF0000"/>
                </a:solidFill>
              </a:rPr>
              <a:t> </a:t>
            </a:r>
            <a:r>
              <a:rPr lang="fr-FR" sz="1050" dirty="0"/>
              <a:t>: </a:t>
            </a:r>
            <a:r>
              <a:rPr lang="fr-FR" sz="1050" b="1" dirty="0"/>
              <a:t>15 juin 2021</a:t>
            </a:r>
            <a:r>
              <a:rPr lang="fr-FR" sz="1050" dirty="0"/>
              <a:t>.</a:t>
            </a:r>
          </a:p>
          <a:p>
            <a:pPr lvl="0" algn="just"/>
            <a:r>
              <a:rPr lang="fr-FR" sz="1050" dirty="0"/>
              <a:t>L’outil permet de réaliser 4 enquêtes en une : Rapport Social Unique (RSU), </a:t>
            </a:r>
            <a:r>
              <a:rPr lang="fr-FR" sz="1050" dirty="0" err="1"/>
              <a:t>Handitorial</a:t>
            </a:r>
            <a:r>
              <a:rPr lang="fr-FR" sz="1050" dirty="0"/>
              <a:t>, RASSCT et GPEEC</a:t>
            </a:r>
          </a:p>
          <a:p>
            <a:pPr algn="just"/>
            <a:r>
              <a:rPr lang="fr-FR" sz="1050" dirty="0"/>
              <a:t> </a:t>
            </a:r>
          </a:p>
          <a:p>
            <a:pPr algn="just"/>
            <a:r>
              <a:rPr lang="fr-FR" sz="1050" dirty="0"/>
              <a:t>2 - Pour accéder à l’application : </a:t>
            </a:r>
          </a:p>
          <a:p>
            <a:pPr algn="just"/>
            <a:r>
              <a:rPr lang="fr-FR" sz="1050" dirty="0"/>
              <a:t>Privilégier les navigateurs « Firefox » ou « Google Chrome » pour une utilisation optimale de l’application Données Sociales : </a:t>
            </a:r>
            <a:r>
              <a:rPr lang="fr-FR" sz="1050" u="sng" dirty="0">
                <a:hlinkClick r:id="rId5"/>
              </a:rPr>
              <a:t>https://bs.donnees-sociales.fr</a:t>
            </a:r>
            <a:endParaRPr lang="fr-FR" sz="1050" u="sng" dirty="0"/>
          </a:p>
          <a:p>
            <a:pPr algn="just"/>
            <a:r>
              <a:rPr lang="fr-FR" sz="1050" b="1" u="sng" dirty="0"/>
              <a:t>ATTENTION</a:t>
            </a:r>
            <a:r>
              <a:rPr lang="fr-FR" sz="1050" b="1" dirty="0"/>
              <a:t>: Ne pas utiliser Internet Explorer</a:t>
            </a:r>
          </a:p>
          <a:p>
            <a:pPr algn="just"/>
            <a:r>
              <a:rPr lang="fr-FR" sz="1050" dirty="0"/>
              <a:t> </a:t>
            </a:r>
          </a:p>
          <a:p>
            <a:pPr algn="just"/>
            <a:r>
              <a:rPr lang="fr-FR" sz="1050" dirty="0"/>
              <a:t>3 – Renseigner votre </a:t>
            </a:r>
            <a:r>
              <a:rPr lang="fr-FR" sz="1050" b="1" dirty="0"/>
              <a:t>identifiant</a:t>
            </a:r>
            <a:r>
              <a:rPr lang="fr-FR" sz="1050" dirty="0"/>
              <a:t> et votre </a:t>
            </a:r>
            <a:r>
              <a:rPr lang="fr-FR" sz="1050" b="1" dirty="0"/>
              <a:t>mot de passe</a:t>
            </a:r>
            <a:r>
              <a:rPr lang="fr-FR" sz="1050" dirty="0"/>
              <a:t> que vous avez reçus par mail. Si ce n’est pas le cas, veuillez contacter le service : rsu@cdg22.fr</a:t>
            </a:r>
          </a:p>
          <a:p>
            <a:pPr algn="just"/>
            <a:r>
              <a:rPr lang="fr-FR" sz="1050" u="sng" dirty="0"/>
              <a:t>Attention </a:t>
            </a:r>
            <a:r>
              <a:rPr lang="fr-FR" sz="1050" dirty="0"/>
              <a:t>: Au bout de 3 échecs de connexion, le logiciel se bloquera pendant 5 minutes. Soit vous attendez 5 minutes pour pouvoir vous reconnecter, soit vous contactez le CDG.</a:t>
            </a:r>
          </a:p>
          <a:p>
            <a:pPr algn="just"/>
            <a:r>
              <a:rPr lang="fr-FR" sz="1050" dirty="0"/>
              <a:t> </a:t>
            </a:r>
          </a:p>
          <a:p>
            <a:pPr algn="just"/>
            <a:r>
              <a:rPr lang="fr-FR" sz="1050" dirty="0"/>
              <a:t>4 – Vérifier le numéro de SIRET : Si vous constatez une erreur dans le numéro de SIRET de votre Etablissement, contactez immédiatement le CDG avant toute utilisation de l’application Données Sociales.</a:t>
            </a:r>
          </a:p>
          <a:p>
            <a:pPr algn="just"/>
            <a:r>
              <a:rPr lang="fr-FR" sz="1050" dirty="0"/>
              <a:t> </a:t>
            </a:r>
          </a:p>
          <a:p>
            <a:pPr algn="just"/>
            <a:r>
              <a:rPr lang="fr-FR" sz="1050" dirty="0"/>
              <a:t>5 – Se référer aux  supports de travail suivants : </a:t>
            </a:r>
          </a:p>
          <a:p>
            <a:pPr lvl="0"/>
            <a:r>
              <a:rPr lang="fr-FR" sz="1050" dirty="0"/>
              <a:t>La fiche « </a:t>
            </a:r>
            <a:r>
              <a:rPr lang="fr-FR" sz="1050" b="1" dirty="0"/>
              <a:t>éléments nécessaires à la réalisation du Rapport Social Unique 2020 </a:t>
            </a:r>
            <a:r>
              <a:rPr lang="fr-FR" sz="1050" dirty="0"/>
              <a:t>» accessible sur le site de votre CDG dans la rubrique </a:t>
            </a:r>
            <a:r>
              <a:rPr lang="fr-FR" sz="1050" b="1" dirty="0"/>
              <a:t>RSU </a:t>
            </a:r>
            <a:r>
              <a:rPr lang="fr-FR" sz="1050" dirty="0"/>
              <a:t>à partir de cette adresse : </a:t>
            </a:r>
            <a:r>
              <a:rPr lang="fr-FR" sz="1000" u="sng" dirty="0">
                <a:solidFill>
                  <a:srgbClr val="FF0000"/>
                </a:solidFill>
                <a:hlinkClick r:id="rId6"/>
              </a:rPr>
              <a:t>https://www.cdg22.fr/jcms/prodlead_134988/fr/rapport-social-unique-ex-bilan-social</a:t>
            </a:r>
            <a:endParaRPr lang="fr-FR" sz="1000" u="sng" dirty="0">
              <a:solidFill>
                <a:srgbClr val="FF0000"/>
              </a:solidFill>
            </a:endParaRPr>
          </a:p>
          <a:p>
            <a:pPr lvl="0" algn="just"/>
            <a:r>
              <a:rPr lang="fr-FR" sz="1050" dirty="0"/>
              <a:t>De plus, 2 aides complémentaires sont disponibles en ligne, dans l’application Données Sociales : </a:t>
            </a:r>
          </a:p>
          <a:p>
            <a:pPr marL="628650" lvl="1" indent="-171450" algn="just">
              <a:buFont typeface="Courier New" panose="02070309020205020404" pitchFamily="49" charset="0"/>
              <a:buChar char="o"/>
            </a:pPr>
            <a:r>
              <a:rPr lang="fr-FR" sz="1050" dirty="0"/>
              <a:t>Une aide en ligne pour guider les collectivités avec le « guide de l’utilisateur »</a:t>
            </a:r>
          </a:p>
          <a:p>
            <a:pPr marL="628650" lvl="1" indent="-171450" algn="just">
              <a:buFont typeface="Courier New" panose="02070309020205020404" pitchFamily="49" charset="0"/>
              <a:buChar char="o"/>
            </a:pPr>
            <a:r>
              <a:rPr lang="fr-FR" sz="1050" dirty="0"/>
              <a:t>Une foire aux questions (FAQ) relative aux questions statutaires, téléchargeable depuis l’application</a:t>
            </a:r>
          </a:p>
          <a:p>
            <a:pPr algn="just"/>
            <a:r>
              <a:rPr lang="fr-FR" sz="1050" dirty="0"/>
              <a:t> </a:t>
            </a:r>
          </a:p>
          <a:p>
            <a:pPr algn="just"/>
            <a:r>
              <a:rPr lang="fr-FR" sz="1050" dirty="0"/>
              <a:t>6 – Si vous modifiez votre fiche identification, ces modifications sont systématiquement soumises à validation par le CDG. </a:t>
            </a:r>
          </a:p>
          <a:p>
            <a:pPr algn="just"/>
            <a:r>
              <a:rPr lang="fr-FR" sz="1050" b="1" i="1" u="sng" dirty="0"/>
              <a:t>N.B.</a:t>
            </a:r>
            <a:r>
              <a:rPr lang="fr-FR" sz="1050" b="1" i="1" dirty="0"/>
              <a:t> : Cochez « oui » afin d’autoriser le CDG à accéder à votre RSU en cas de besoin.</a:t>
            </a:r>
            <a:endParaRPr lang="fr-FR" sz="1050" b="1" dirty="0"/>
          </a:p>
          <a:p>
            <a:pPr algn="just"/>
            <a:r>
              <a:rPr lang="fr-FR" sz="1050" i="1" dirty="0"/>
              <a:t> </a:t>
            </a:r>
            <a:endParaRPr lang="fr-FR" sz="1050" dirty="0"/>
          </a:p>
          <a:p>
            <a:pPr algn="just"/>
            <a:r>
              <a:rPr lang="fr-FR" sz="1050" dirty="0"/>
              <a:t>7 – La date de référence est le 31/12/2020. Dans le cas de fusions au 01/01/2021, toutes les structures existantes au 31/12/2020 doivent établir, à titre individuel leur RSU 2020. Vous effectuerez une déclaration RSU des entités fusionnées lors de la prochaine campagne Rapport Social Unique. </a:t>
            </a:r>
          </a:p>
          <a:p>
            <a:pPr algn="just"/>
            <a:endParaRPr lang="fr-FR" sz="1050" dirty="0"/>
          </a:p>
          <a:p>
            <a:pPr algn="just"/>
            <a:r>
              <a:rPr lang="fr-FR" sz="1050" dirty="0"/>
              <a:t>8 -  Les données GPEEC pourront être récupérées de la campagne 2019. </a:t>
            </a:r>
          </a:p>
          <a:p>
            <a:pPr algn="just"/>
            <a:endParaRPr lang="fr-FR" sz="1050" dirty="0"/>
          </a:p>
          <a:p>
            <a:pPr algn="just"/>
            <a:r>
              <a:rPr lang="fr-FR" sz="1050" dirty="0"/>
              <a:t>9 – </a:t>
            </a:r>
            <a:r>
              <a:rPr lang="fr-FR" sz="1050" b="1" u="sng" dirty="0"/>
              <a:t>Deux modes de saisie possibles :</a:t>
            </a:r>
            <a:r>
              <a:rPr lang="fr-FR" sz="1050" dirty="0"/>
              <a:t> </a:t>
            </a:r>
          </a:p>
          <a:p>
            <a:pPr algn="just"/>
            <a:endParaRPr lang="fr-FR" sz="500" dirty="0"/>
          </a:p>
          <a:p>
            <a:pPr algn="just"/>
            <a:r>
              <a:rPr lang="fr-FR" sz="1050" u="sng" dirty="0"/>
              <a:t>Agent par agent</a:t>
            </a:r>
            <a:r>
              <a:rPr lang="fr-FR" sz="1050" dirty="0"/>
              <a:t> : à privilégier car c’est un mode de saisie représentant un gain de temps pour les petites et moyennes collectivités en réduisant les risques d’erreurs de saisie. </a:t>
            </a:r>
          </a:p>
          <a:p>
            <a:pPr algn="just"/>
            <a:endParaRPr lang="fr-FR" sz="500" dirty="0"/>
          </a:p>
          <a:p>
            <a:pPr algn="just"/>
            <a:r>
              <a:rPr lang="fr-FR" sz="1050" u="sng" dirty="0"/>
              <a:t>Consolidé</a:t>
            </a:r>
            <a:r>
              <a:rPr lang="fr-FR" sz="1050" dirty="0"/>
              <a:t> : ce mode est généralement utilisé par les plus grandes structures. Il reprend les tableaux du fichier EXCEL DGCL.</a:t>
            </a:r>
          </a:p>
        </p:txBody>
      </p:sp>
    </p:spTree>
    <p:extLst>
      <p:ext uri="{BB962C8B-B14F-4D97-AF65-F5344CB8AC3E}">
        <p14:creationId xmlns:p14="http://schemas.microsoft.com/office/powerpoint/2010/main" val="4050735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836712" cy="9144001"/>
          </a:xfrm>
          <a:prstGeom prst="rect">
            <a:avLst/>
          </a:prstGeom>
          <a:solidFill>
            <a:schemeClr val="accent4">
              <a:lumMod val="20000"/>
              <a:lumOff val="8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b="1" dirty="0">
                <a:solidFill>
                  <a:schemeClr val="accent4">
                    <a:lumMod val="60000"/>
                    <a:lumOff val="40000"/>
                  </a:schemeClr>
                </a:solidFill>
              </a:rPr>
              <a:t>Procédure</a:t>
            </a:r>
          </a:p>
          <a:p>
            <a:pPr algn="ctr"/>
            <a:endParaRPr lang="fr-FR" sz="800" dirty="0">
              <a:solidFill>
                <a:schemeClr val="accent4">
                  <a:lumMod val="60000"/>
                  <a:lumOff val="40000"/>
                </a:schemeClr>
              </a:solidFill>
            </a:endParaRPr>
          </a:p>
          <a:p>
            <a:pPr algn="ctr"/>
            <a:r>
              <a:rPr lang="fr-FR" sz="800" dirty="0">
                <a:solidFill>
                  <a:schemeClr val="accent4">
                    <a:lumMod val="60000"/>
                    <a:lumOff val="40000"/>
                  </a:schemeClr>
                </a:solidFill>
              </a:rPr>
              <a:t>***</a:t>
            </a:r>
          </a:p>
          <a:p>
            <a:pPr algn="ctr"/>
            <a:endParaRPr lang="fr-FR" sz="800" dirty="0">
              <a:solidFill>
                <a:schemeClr val="accent4">
                  <a:lumMod val="60000"/>
                  <a:lumOff val="40000"/>
                </a:schemeClr>
              </a:solidFill>
            </a:endParaRPr>
          </a:p>
          <a:p>
            <a:pPr algn="ctr"/>
            <a:r>
              <a:rPr lang="fr-FR" sz="800" dirty="0">
                <a:solidFill>
                  <a:schemeClr val="accent4">
                    <a:lumMod val="60000"/>
                    <a:lumOff val="40000"/>
                  </a:schemeClr>
                </a:solidFill>
              </a:rPr>
              <a:t>2020</a:t>
            </a: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a:p>
            <a:pPr algn="ctr"/>
            <a:endParaRPr lang="fr-FR" sz="800" dirty="0">
              <a:solidFill>
                <a:schemeClr val="accent4">
                  <a:lumMod val="60000"/>
                  <a:lumOff val="40000"/>
                </a:schemeClr>
              </a:solidFill>
            </a:endParaRPr>
          </a:p>
        </p:txBody>
      </p:sp>
      <p:pic>
        <p:nvPicPr>
          <p:cNvPr id="8" name="Picture 2" descr="4 logos mutualisés"/>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21883"/>
          <a:stretch/>
        </p:blipFill>
        <p:spPr bwMode="auto">
          <a:xfrm>
            <a:off x="2996952" y="8630544"/>
            <a:ext cx="2609335" cy="477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V:\MObsRegional\5-Phototheque_Logos\Logos\2016dec_Logo_ObservatoireRegional_VF.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33256" y="8676456"/>
            <a:ext cx="1094969" cy="437617"/>
          </a:xfrm>
          <a:prstGeom prst="rect">
            <a:avLst/>
          </a:prstGeom>
          <a:noFill/>
          <a:extLst>
            <a:ext uri="{909E8E84-426E-40DD-AFC4-6F175D3DCCD1}">
              <a14:hiddenFill xmlns:a14="http://schemas.microsoft.com/office/drawing/2010/main">
                <a:solidFill>
                  <a:srgbClr val="FFFFFF"/>
                </a:solidFill>
              </a14:hiddenFill>
            </a:ext>
          </a:extLst>
        </p:spPr>
      </p:pic>
      <p:sp>
        <p:nvSpPr>
          <p:cNvPr id="15" name="ZoneTexte 14"/>
          <p:cNvSpPr txBox="1"/>
          <p:nvPr/>
        </p:nvSpPr>
        <p:spPr>
          <a:xfrm>
            <a:off x="866487" y="445455"/>
            <a:ext cx="5991513" cy="5670783"/>
          </a:xfrm>
          <a:prstGeom prst="rect">
            <a:avLst/>
          </a:prstGeom>
          <a:noFill/>
        </p:spPr>
        <p:txBody>
          <a:bodyPr wrap="square" rtlCol="0">
            <a:spAutoFit/>
          </a:bodyPr>
          <a:lstStyle/>
          <a:p>
            <a:pPr algn="just"/>
            <a:r>
              <a:rPr lang="fr-FR" sz="1050" dirty="0"/>
              <a:t>10 – </a:t>
            </a:r>
            <a:r>
              <a:rPr lang="fr-FR" sz="1050" b="1" u="sng" dirty="0"/>
              <a:t>Modes de pré-remplissage du RSU possibles</a:t>
            </a:r>
            <a:r>
              <a:rPr lang="fr-FR" sz="1050" b="1" dirty="0"/>
              <a:t> :</a:t>
            </a:r>
            <a:r>
              <a:rPr lang="fr-FR" sz="1050" dirty="0"/>
              <a:t> </a:t>
            </a:r>
          </a:p>
          <a:p>
            <a:pPr algn="just"/>
            <a:endParaRPr lang="fr-FR" sz="1050" dirty="0"/>
          </a:p>
          <a:p>
            <a:pPr lvl="0" algn="just"/>
            <a:r>
              <a:rPr lang="fr-FR" sz="1050" b="1" dirty="0"/>
              <a:t>La N4DS / DSN </a:t>
            </a:r>
            <a:r>
              <a:rPr lang="fr-FR" sz="1050" dirty="0">
                <a:solidFill>
                  <a:srgbClr val="00B050"/>
                </a:solidFill>
              </a:rPr>
              <a:t>– </a:t>
            </a:r>
            <a:r>
              <a:rPr lang="fr-FR" sz="1050" dirty="0"/>
              <a:t>l’import N4DS / DSN est à privilégier. </a:t>
            </a:r>
          </a:p>
          <a:p>
            <a:pPr lvl="0" algn="just"/>
            <a:endParaRPr lang="fr-FR" sz="500" dirty="0">
              <a:solidFill>
                <a:schemeClr val="accent6">
                  <a:lumMod val="75000"/>
                </a:schemeClr>
              </a:solidFill>
            </a:endParaRPr>
          </a:p>
          <a:p>
            <a:pPr algn="just"/>
            <a:r>
              <a:rPr lang="fr-FR" sz="1050" i="1" u="sng" dirty="0"/>
              <a:t>N.B.</a:t>
            </a:r>
            <a:r>
              <a:rPr lang="fr-FR" sz="1050" i="1" dirty="0"/>
              <a:t> : Il vous revient d’importer vous-même la base N4DS / DSN. Votre CDG interviendra uniquement si vous lui en faites la demande officielle. </a:t>
            </a:r>
          </a:p>
          <a:p>
            <a:pPr algn="just"/>
            <a:r>
              <a:rPr lang="fr-FR" sz="1050" i="1" dirty="0"/>
              <a:t>Pour les collectivités dont la paie est externalisée au CDG,  vous retrouverez votre fichier N4DS / DSN sur la plateforme sécurisée « paie ». </a:t>
            </a:r>
            <a:r>
              <a:rPr lang="fr-FR" sz="1050" b="1" i="1" dirty="0"/>
              <a:t>Attention à ne pas oublier de le copier sur votre disque dur car il ne sera disponible que 14 jours.</a:t>
            </a:r>
            <a:endParaRPr lang="fr-FR" sz="1050" b="1" i="1" dirty="0">
              <a:solidFill>
                <a:srgbClr val="FF0000"/>
              </a:solidFill>
            </a:endParaRPr>
          </a:p>
          <a:p>
            <a:pPr algn="just"/>
            <a:r>
              <a:rPr lang="fr-FR" sz="1050" i="1" dirty="0"/>
              <a:t> </a:t>
            </a:r>
            <a:endParaRPr lang="fr-FR" sz="1050" dirty="0"/>
          </a:p>
          <a:p>
            <a:pPr lvl="0" algn="just"/>
            <a:r>
              <a:rPr lang="fr-FR" sz="1050" b="1" dirty="0"/>
              <a:t>Les données DGCL – </a:t>
            </a:r>
            <a:r>
              <a:rPr lang="fr-FR" sz="1050" dirty="0"/>
              <a:t>Lorsque vous réalisez votre RSU par un autre moyen que l’application Données Sociales, vous disposez du fichier EXCEL DGCL et du fichier au format TXT. </a:t>
            </a:r>
          </a:p>
          <a:p>
            <a:pPr lvl="0" algn="just"/>
            <a:endParaRPr lang="fr-FR" sz="500" dirty="0"/>
          </a:p>
          <a:p>
            <a:pPr algn="just"/>
            <a:r>
              <a:rPr lang="fr-FR" sz="1050" b="1" i="1" dirty="0"/>
              <a:t>Vous avez grand intérêt à intégrer le fichier TXT DGCL dans l’application Données Sociales et ce pour 4 raisons :</a:t>
            </a:r>
            <a:endParaRPr lang="fr-FR" sz="1050" dirty="0"/>
          </a:p>
          <a:p>
            <a:pPr lvl="0" algn="just"/>
            <a:endParaRPr lang="fr-FR" sz="600" dirty="0"/>
          </a:p>
          <a:p>
            <a:pPr marL="628650" lvl="1" indent="-171450" algn="just">
              <a:buFont typeface="Wingdings" panose="05000000000000000000" pitchFamily="2" charset="2"/>
              <a:buChar char="§"/>
            </a:pPr>
            <a:r>
              <a:rPr lang="fr-FR" sz="1050" i="1" dirty="0"/>
              <a:t>Bénéficier des contrôles de cohérence sur la partie consolidée de l’application,</a:t>
            </a:r>
            <a:endParaRPr lang="fr-FR" sz="1050" dirty="0"/>
          </a:p>
          <a:p>
            <a:pPr marL="628650" lvl="1" indent="-171450" algn="just">
              <a:buFont typeface="Wingdings" panose="05000000000000000000" pitchFamily="2" charset="2"/>
              <a:buChar char="§"/>
            </a:pPr>
            <a:r>
              <a:rPr lang="fr-FR" sz="1050" i="1" dirty="0"/>
              <a:t>Envoyer vos données en toute sécurité à la DGCL par la plateforme dédiée aux services de l’état dans l’application,</a:t>
            </a:r>
            <a:endParaRPr lang="fr-FR" sz="1050" dirty="0"/>
          </a:p>
          <a:p>
            <a:pPr marL="628650" lvl="1" indent="-171450" algn="just">
              <a:buFont typeface="Wingdings" panose="05000000000000000000" pitchFamily="2" charset="2"/>
              <a:buChar char="§"/>
            </a:pPr>
            <a:r>
              <a:rPr lang="fr-FR" sz="1050" i="1" dirty="0"/>
              <a:t>Compléter en même temps les enquêtes </a:t>
            </a:r>
            <a:r>
              <a:rPr lang="fr-FR" sz="1050" i="1" dirty="0" err="1"/>
              <a:t>Handitorial</a:t>
            </a:r>
            <a:r>
              <a:rPr lang="fr-FR" sz="1050" i="1" dirty="0"/>
              <a:t>, RASSCT et GPEEC,</a:t>
            </a:r>
            <a:endParaRPr lang="fr-FR" sz="1050" dirty="0"/>
          </a:p>
          <a:p>
            <a:pPr marL="628650" lvl="1" indent="-171450" algn="just">
              <a:buFont typeface="Wingdings" panose="05000000000000000000" pitchFamily="2" charset="2"/>
              <a:buChar char="§"/>
            </a:pPr>
            <a:r>
              <a:rPr lang="fr-FR" sz="1050" i="1" dirty="0"/>
              <a:t>Obtenir des analyses comparées pour présenter au Comité Technique (CT) et se voir proposer des analyses RH personnalisées de la part du CDG.</a:t>
            </a:r>
            <a:endParaRPr lang="fr-FR" sz="1050" dirty="0"/>
          </a:p>
          <a:p>
            <a:r>
              <a:rPr lang="fr-FR" sz="1050" dirty="0"/>
              <a:t>  </a:t>
            </a:r>
          </a:p>
          <a:p>
            <a:pPr algn="just"/>
            <a:r>
              <a:rPr lang="fr-FR" sz="1050" dirty="0"/>
              <a:t>11 – L’utilisation de la plateforme Données Sociales vous permettra de connaître en temps réel, l’état d’avancement de la saisie de votre RSU. Vous pourrez ainsi apporter les corrections nécessaires en vous référant aux contrôles de cohérence.</a:t>
            </a:r>
          </a:p>
          <a:p>
            <a:pPr algn="just"/>
            <a:endParaRPr lang="fr-FR" sz="1050" dirty="0"/>
          </a:p>
          <a:p>
            <a:pPr algn="just"/>
            <a:r>
              <a:rPr lang="fr-FR" sz="1050" dirty="0"/>
              <a:t>12 - À l’issue de la validation du RSU par votre CDG, il sera possible de générer une synthèse globale.</a:t>
            </a:r>
          </a:p>
          <a:p>
            <a:pPr lvl="0" algn="just"/>
            <a:r>
              <a:rPr lang="fr-FR" sz="1050" dirty="0"/>
              <a:t>Votre RSU est d’office transféré à la base DGCL.</a:t>
            </a:r>
          </a:p>
          <a:p>
            <a:pPr algn="just"/>
            <a:r>
              <a:rPr lang="fr-FR" sz="1050" dirty="0"/>
              <a:t> </a:t>
            </a:r>
          </a:p>
          <a:p>
            <a:pPr algn="just"/>
            <a:r>
              <a:rPr lang="fr-FR" sz="1050" dirty="0"/>
              <a:t>13 – Qui joindre en cas de besoin ? </a:t>
            </a:r>
          </a:p>
          <a:p>
            <a:pPr algn="just"/>
            <a:r>
              <a:rPr lang="fr-FR" sz="1050" b="1" dirty="0">
                <a:solidFill>
                  <a:srgbClr val="0070C0"/>
                </a:solidFill>
              </a:rPr>
              <a:t>Isabelle </a:t>
            </a:r>
            <a:r>
              <a:rPr lang="fr-FR" sz="1050" b="1" dirty="0" err="1">
                <a:solidFill>
                  <a:srgbClr val="0070C0"/>
                </a:solidFill>
              </a:rPr>
              <a:t>Ronné-Guého</a:t>
            </a:r>
            <a:r>
              <a:rPr lang="fr-FR" sz="1050" b="1" dirty="0">
                <a:solidFill>
                  <a:srgbClr val="0070C0"/>
                </a:solidFill>
              </a:rPr>
              <a:t> - Gestionnaire et Conseillère emploi </a:t>
            </a:r>
          </a:p>
          <a:p>
            <a:pPr algn="just"/>
            <a:r>
              <a:rPr lang="fr-FR" sz="1050" b="1" dirty="0">
                <a:solidFill>
                  <a:srgbClr val="0070C0"/>
                </a:solidFill>
              </a:rPr>
              <a:t>Service Concours et Emplois</a:t>
            </a:r>
          </a:p>
          <a:p>
            <a:pPr algn="just"/>
            <a:r>
              <a:rPr lang="fr-FR" sz="1050" b="1" dirty="0">
                <a:solidFill>
                  <a:srgbClr val="0070C0"/>
                </a:solidFill>
                <a:hlinkClick r:id="rId4">
                  <a:extLst>
                    <a:ext uri="{A12FA001-AC4F-418D-AE19-62706E023703}">
                      <ahyp:hlinkClr xmlns:ahyp="http://schemas.microsoft.com/office/drawing/2018/hyperlinkcolor" val="tx"/>
                    </a:ext>
                  </a:extLst>
                </a:hlinkClick>
              </a:rPr>
              <a:t>rsu@cdg22.fr</a:t>
            </a:r>
            <a:r>
              <a:rPr lang="fr-FR" sz="1050" b="1" dirty="0">
                <a:solidFill>
                  <a:srgbClr val="0070C0"/>
                </a:solidFill>
              </a:rPr>
              <a:t> </a:t>
            </a:r>
          </a:p>
          <a:p>
            <a:pPr algn="just"/>
            <a:r>
              <a:rPr lang="fr-FR" sz="1050" b="1" dirty="0">
                <a:solidFill>
                  <a:srgbClr val="0070C0"/>
                </a:solidFill>
              </a:rPr>
              <a:t>02 96 58 63 68</a:t>
            </a:r>
          </a:p>
          <a:p>
            <a:pPr lvl="0">
              <a:buClr>
                <a:schemeClr val="accent4">
                  <a:lumMod val="75000"/>
                </a:schemeClr>
              </a:buClr>
            </a:pPr>
            <a:endParaRPr lang="fr-FR" sz="1050" dirty="0">
              <a:solidFill>
                <a:srgbClr val="6A5288"/>
              </a:solidFill>
            </a:endParaRPr>
          </a:p>
        </p:txBody>
      </p:sp>
      <p:pic>
        <p:nvPicPr>
          <p:cNvPr id="11" name="Imag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5400000">
            <a:off x="6145748" y="-56065"/>
            <a:ext cx="683570" cy="795699"/>
          </a:xfrm>
          <a:prstGeom prst="rect">
            <a:avLst/>
          </a:prstGeom>
        </p:spPr>
      </p:pic>
    </p:spTree>
    <p:extLst>
      <p:ext uri="{BB962C8B-B14F-4D97-AF65-F5344CB8AC3E}">
        <p14:creationId xmlns:p14="http://schemas.microsoft.com/office/powerpoint/2010/main" val="314963412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495</TotalTime>
  <Words>830</Words>
  <Application>Microsoft Office PowerPoint</Application>
  <PresentationFormat>Affichage à l'écran (4:3)</PresentationFormat>
  <Paragraphs>197</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Courier New</vt:lpstr>
      <vt:lpstr>Wingdings</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Laëtitia LAURGEAU</dc:creator>
  <cp:lastModifiedBy>Vincent MORIN</cp:lastModifiedBy>
  <cp:revision>60</cp:revision>
  <cp:lastPrinted>2021-06-14T12:18:29Z</cp:lastPrinted>
  <dcterms:created xsi:type="dcterms:W3CDTF">2018-03-27T13:45:36Z</dcterms:created>
  <dcterms:modified xsi:type="dcterms:W3CDTF">2021-06-14T13:13:24Z</dcterms:modified>
</cp:coreProperties>
</file>